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tif" ContentType="image/tif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media/image15.jpg" ContentType="image/jpeg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2"/>
  </p:notesMasterIdLst>
  <p:handoutMasterIdLst>
    <p:handoutMasterId r:id="rId33"/>
  </p:handoutMasterIdLst>
  <p:sldIdLst>
    <p:sldId id="466" r:id="rId4"/>
    <p:sldId id="258" r:id="rId5"/>
    <p:sldId id="342" r:id="rId6"/>
    <p:sldId id="289" r:id="rId7"/>
    <p:sldId id="261" r:id="rId8"/>
    <p:sldId id="290" r:id="rId9"/>
    <p:sldId id="311" r:id="rId10"/>
    <p:sldId id="308" r:id="rId11"/>
    <p:sldId id="395" r:id="rId12"/>
    <p:sldId id="313" r:id="rId13"/>
    <p:sldId id="426" r:id="rId14"/>
    <p:sldId id="427" r:id="rId15"/>
    <p:sldId id="428" r:id="rId16"/>
    <p:sldId id="429" r:id="rId17"/>
    <p:sldId id="402" r:id="rId18"/>
    <p:sldId id="372" r:id="rId19"/>
    <p:sldId id="467" r:id="rId20"/>
    <p:sldId id="452" r:id="rId21"/>
    <p:sldId id="468" r:id="rId22"/>
    <p:sldId id="469" r:id="rId23"/>
    <p:sldId id="456" r:id="rId24"/>
    <p:sldId id="334" r:id="rId25"/>
    <p:sldId id="319" r:id="rId26"/>
    <p:sldId id="284" r:id="rId27"/>
    <p:sldId id="454" r:id="rId28"/>
    <p:sldId id="455" r:id="rId29"/>
    <p:sldId id="270" r:id="rId30"/>
    <p:sldId id="339" r:id="rId31"/>
  </p:sldIdLst>
  <p:sldSz cx="9144000" cy="5143500" type="screen16x9"/>
  <p:notesSz cx="9947275" cy="6858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5B9BD5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131" d="100"/>
          <a:sy n="131" d="100"/>
        </p:scale>
        <p:origin x="-384" y="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990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42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393221012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038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12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3933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346571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2120627"/>
      </p:ext>
    </p:extLst>
  </p:cSld>
  <p:clrMapOvr>
    <a:masterClrMapping/>
  </p:clrMapOvr>
  <p:transition spd="slow">
    <p:rand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7537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65711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144615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729452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422811224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487472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98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715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3282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15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23876004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2838050463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3259031194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4129543688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1897881569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3500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20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671399" y="41684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10.1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浮力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0538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6" r:id="rId13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671399" y="41684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10.1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浮力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548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627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&#28014;&#21147;&#30340;&#27979;&#37327;.mp4" TargetMode="Externa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image" Target="../media/image10.pn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8014;&#21147;&#20135;&#29983;&#30340;&#21407;&#22240;.mp4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resource\8x101\jpg\04904001.jpg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5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08077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第十章  浮力</a:t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浮力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1" y="1151785"/>
            <a:ext cx="9143999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探究浮力的大小跟哪些因素有关</a:t>
            </a:r>
          </a:p>
        </p:txBody>
      </p:sp>
      <p:sp>
        <p:nvSpPr>
          <p:cNvPr id="123915" name="矩形 123914"/>
          <p:cNvSpPr/>
          <p:nvPr/>
        </p:nvSpPr>
        <p:spPr>
          <a:xfrm>
            <a:off x="775056" y="1932794"/>
            <a:ext cx="5351780" cy="47666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1" u="none" kern="1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algn="l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讨论：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浮力大小和什么因素有关？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6351" y="2485908"/>
            <a:ext cx="1422184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猜想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123918" name="矩形 123917"/>
          <p:cNvSpPr/>
          <p:nvPr/>
        </p:nvSpPr>
        <p:spPr>
          <a:xfrm>
            <a:off x="911305" y="2977836"/>
            <a:ext cx="7733824" cy="76723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1" u="none" kern="1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algn="l">
              <a:lnSpc>
                <a:spcPct val="12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可能跟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固体的密度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液体的密度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固体浸入液体的体积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固体浸入液体的深度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等因素有关。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646351" y="4026489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defRPr>
            </a:lvl1pPr>
            <a:lvl2pPr lvl="1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lvl="2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lvl="3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lvl="4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r>
              <a:rPr lang="en-US" altLang="zh-CN" dirty="0"/>
              <a:t>【</a:t>
            </a:r>
            <a:r>
              <a:rPr lang="zh-CN" altLang="en-US" dirty="0"/>
              <a:t>实验方法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7" name="TextBox 3"/>
          <p:cNvSpPr txBox="1"/>
          <p:nvPr/>
        </p:nvSpPr>
        <p:spPr>
          <a:xfrm>
            <a:off x="2687294" y="4027779"/>
            <a:ext cx="1731564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l" eaLnBrk="1" hangingPunct="1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控制变量法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379028" y="484606"/>
            <a:ext cx="5210651" cy="466249"/>
            <a:chOff x="6048" y="1048"/>
            <a:chExt cx="10941" cy="979"/>
          </a:xfrm>
        </p:grpSpPr>
        <p:grpSp>
          <p:nvGrpSpPr>
            <p:cNvPr id="9" name="组合 18"/>
            <p:cNvGrpSpPr/>
            <p:nvPr/>
          </p:nvGrpSpPr>
          <p:grpSpPr bwMode="auto">
            <a:xfrm>
              <a:off x="6048" y="1138"/>
              <a:ext cx="3048" cy="889"/>
              <a:chOff x="2174498" y="684067"/>
              <a:chExt cx="1935906" cy="564902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2212975" y="684067"/>
                <a:ext cx="1897429" cy="564902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1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9251" y="1048"/>
              <a:ext cx="7738" cy="9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决定浮力大小的因素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123918" grpId="0"/>
      <p:bldP spid="6" grpId="0" bldLvl="0" animBg="1"/>
      <p:bldP spid="7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000" name="组合 124999"/>
          <p:cNvGrpSpPr/>
          <p:nvPr/>
        </p:nvGrpSpPr>
        <p:grpSpPr>
          <a:xfrm>
            <a:off x="6507004" y="427646"/>
            <a:ext cx="2038350" cy="3770710"/>
            <a:chOff x="896" y="536"/>
            <a:chExt cx="1712" cy="3167"/>
          </a:xfrm>
        </p:grpSpPr>
        <p:pic>
          <p:nvPicPr>
            <p:cNvPr id="143368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2" y="536"/>
              <a:ext cx="980" cy="27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4986" name="文本框 124985"/>
            <p:cNvSpPr txBox="1"/>
            <p:nvPr/>
          </p:nvSpPr>
          <p:spPr>
            <a:xfrm>
              <a:off x="896" y="3316"/>
              <a:ext cx="171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弹簧测力计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9278" y="726122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实验器材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grpSp>
        <p:nvGrpSpPr>
          <p:cNvPr id="124998" name="组合 124997"/>
          <p:cNvGrpSpPr/>
          <p:nvPr/>
        </p:nvGrpSpPr>
        <p:grpSpPr>
          <a:xfrm>
            <a:off x="571190" y="1695424"/>
            <a:ext cx="1157196" cy="1441276"/>
            <a:chOff x="1459" y="2188"/>
            <a:chExt cx="837" cy="798"/>
          </a:xfrm>
        </p:grpSpPr>
        <p:sp>
          <p:nvSpPr>
            <p:cNvPr id="124981" name="文本框 124980"/>
            <p:cNvSpPr txBox="1"/>
            <p:nvPr/>
          </p:nvSpPr>
          <p:spPr>
            <a:xfrm>
              <a:off x="1459" y="2731"/>
              <a:ext cx="837" cy="2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圆柱体</a:t>
              </a:r>
            </a:p>
          </p:txBody>
        </p:sp>
        <p:grpSp>
          <p:nvGrpSpPr>
            <p:cNvPr id="124997" name="组合 124996"/>
            <p:cNvGrpSpPr/>
            <p:nvPr/>
          </p:nvGrpSpPr>
          <p:grpSpPr>
            <a:xfrm>
              <a:off x="1730" y="2188"/>
              <a:ext cx="243" cy="426"/>
              <a:chOff x="1730" y="2188"/>
              <a:chExt cx="243" cy="426"/>
            </a:xfrm>
          </p:grpSpPr>
          <p:grpSp>
            <p:nvGrpSpPr>
              <p:cNvPr id="124995" name="组合 124994"/>
              <p:cNvGrpSpPr/>
              <p:nvPr/>
            </p:nvGrpSpPr>
            <p:grpSpPr>
              <a:xfrm>
                <a:off x="1730" y="2245"/>
                <a:ext cx="243" cy="369"/>
                <a:chOff x="1730" y="2245"/>
                <a:chExt cx="243" cy="255"/>
              </a:xfrm>
            </p:grpSpPr>
            <p:sp>
              <p:nvSpPr>
                <p:cNvPr id="124935" name="矩形 124934"/>
                <p:cNvSpPr/>
                <p:nvPr/>
              </p:nvSpPr>
              <p:spPr>
                <a:xfrm>
                  <a:off x="1730" y="224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24936" name="矩形 124935"/>
                <p:cNvSpPr/>
                <p:nvPr/>
              </p:nvSpPr>
              <p:spPr>
                <a:xfrm>
                  <a:off x="1730" y="2330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24937" name="矩形 124936"/>
                <p:cNvSpPr/>
                <p:nvPr/>
              </p:nvSpPr>
              <p:spPr>
                <a:xfrm>
                  <a:off x="1730" y="241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124996" name="任意多边形 124995"/>
              <p:cNvSpPr/>
              <p:nvPr/>
            </p:nvSpPr>
            <p:spPr>
              <a:xfrm>
                <a:off x="1831" y="2188"/>
                <a:ext cx="57" cy="57"/>
              </a:xfrm>
              <a:custGeom>
                <a:avLst/>
                <a:gdLst/>
                <a:ahLst/>
                <a:cxnLst/>
                <a:rect l="0" t="0" r="0" b="0"/>
                <a:pathLst>
                  <a:path w="202" h="356">
                    <a:moveTo>
                      <a:pt x="1" y="90"/>
                    </a:moveTo>
                    <a:cubicBezTo>
                      <a:pt x="3" y="80"/>
                      <a:pt x="0" y="46"/>
                      <a:pt x="15" y="31"/>
                    </a:cubicBezTo>
                    <a:cubicBezTo>
                      <a:pt x="30" y="16"/>
                      <a:pt x="61" y="0"/>
                      <a:pt x="89" y="1"/>
                    </a:cubicBezTo>
                    <a:cubicBezTo>
                      <a:pt x="117" y="2"/>
                      <a:pt x="170" y="15"/>
                      <a:pt x="186" y="39"/>
                    </a:cubicBezTo>
                    <a:cubicBezTo>
                      <a:pt x="202" y="63"/>
                      <a:pt x="200" y="118"/>
                      <a:pt x="185" y="142"/>
                    </a:cubicBezTo>
                    <a:cubicBezTo>
                      <a:pt x="170" y="166"/>
                      <a:pt x="109" y="150"/>
                      <a:pt x="93" y="186"/>
                    </a:cubicBezTo>
                    <a:cubicBezTo>
                      <a:pt x="77" y="222"/>
                      <a:pt x="89" y="321"/>
                      <a:pt x="88" y="356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090738" y="1695424"/>
            <a:ext cx="742950" cy="1603772"/>
            <a:chOff x="9920" y="3997"/>
            <a:chExt cx="1560" cy="3368"/>
          </a:xfrm>
        </p:grpSpPr>
        <p:grpSp>
          <p:nvGrpSpPr>
            <p:cNvPr id="124984" name="组合 124983"/>
            <p:cNvGrpSpPr/>
            <p:nvPr/>
          </p:nvGrpSpPr>
          <p:grpSpPr>
            <a:xfrm>
              <a:off x="9920" y="3997"/>
              <a:ext cx="1560" cy="3368"/>
              <a:chOff x="2976" y="2400"/>
              <a:chExt cx="624" cy="1347"/>
            </a:xfrm>
            <a:solidFill>
              <a:schemeClr val="bg1"/>
            </a:solidFill>
          </p:grpSpPr>
          <p:sp>
            <p:nvSpPr>
              <p:cNvPr id="124959" name="文本框 124958"/>
              <p:cNvSpPr txBox="1"/>
              <p:nvPr/>
            </p:nvSpPr>
            <p:spPr>
              <a:xfrm>
                <a:off x="3120" y="3360"/>
                <a:ext cx="432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50000"/>
                  </a:spcBef>
                  <a:defRPr sz="24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水</a:t>
                </a:r>
              </a:p>
            </p:txBody>
          </p:sp>
          <p:grpSp>
            <p:nvGrpSpPr>
              <p:cNvPr id="124970" name="组合 124969"/>
              <p:cNvGrpSpPr/>
              <p:nvPr/>
            </p:nvGrpSpPr>
            <p:grpSpPr>
              <a:xfrm>
                <a:off x="2976" y="2400"/>
                <a:ext cx="624" cy="912"/>
                <a:chOff x="1920" y="2400"/>
                <a:chExt cx="624" cy="912"/>
              </a:xfrm>
              <a:grpFill/>
            </p:grpSpPr>
            <p:grpSp>
              <p:nvGrpSpPr>
                <p:cNvPr id="124971" name="xjhzja8"/>
                <p:cNvGrpSpPr/>
                <p:nvPr/>
              </p:nvGrpSpPr>
              <p:grpSpPr>
                <a:xfrm>
                  <a:off x="1920" y="2400"/>
                  <a:ext cx="624" cy="912"/>
                  <a:chOff x="7740" y="816"/>
                  <a:chExt cx="1740" cy="1890"/>
                </a:xfrm>
                <a:grpFill/>
              </p:grpSpPr>
              <p:sp>
                <p:nvSpPr>
                  <p:cNvPr id="124972" name="流程图: 可选过程 124971"/>
                  <p:cNvSpPr/>
                  <p:nvPr/>
                </p:nvSpPr>
                <p:spPr>
                  <a:xfrm>
                    <a:off x="7965" y="1746"/>
                    <a:ext cx="1440" cy="960"/>
                  </a:xfrm>
                  <a:prstGeom prst="flowChartAlternateProcess">
                    <a:avLst/>
                  </a:prstGeom>
                  <a:grpFill/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124973" name="任意多边形 124972"/>
                  <p:cNvSpPr/>
                  <p:nvPr/>
                </p:nvSpPr>
                <p:spPr>
                  <a:xfrm>
                    <a:off x="7740" y="816"/>
                    <a:ext cx="1740" cy="11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40" h="1129">
                        <a:moveTo>
                          <a:pt x="225" y="1129"/>
                        </a:moveTo>
                        <a:lnTo>
                          <a:pt x="225" y="360"/>
                        </a:lnTo>
                        <a:lnTo>
                          <a:pt x="225" y="180"/>
                        </a:lnTo>
                        <a:lnTo>
                          <a:pt x="0" y="45"/>
                        </a:lnTo>
                        <a:lnTo>
                          <a:pt x="285" y="0"/>
                        </a:lnTo>
                        <a:lnTo>
                          <a:pt x="1740" y="0"/>
                        </a:lnTo>
                        <a:lnTo>
                          <a:pt x="1665" y="120"/>
                        </a:lnTo>
                        <a:lnTo>
                          <a:pt x="1665" y="1129"/>
                        </a:lnTo>
                      </a:path>
                    </a:pathLst>
                  </a:custGeom>
                  <a:grpFill/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sp>
              <p:nvSpPr>
                <p:cNvPr id="124974" name="矩形 124973"/>
                <p:cNvSpPr/>
                <p:nvPr/>
              </p:nvSpPr>
              <p:spPr>
                <a:xfrm>
                  <a:off x="2003" y="2600"/>
                  <a:ext cx="511" cy="29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5" name="圆角矩形 4"/>
            <p:cNvSpPr/>
            <p:nvPr/>
          </p:nvSpPr>
          <p:spPr>
            <a:xfrm>
              <a:off x="10121" y="4900"/>
              <a:ext cx="1284" cy="1377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00425" y="1703616"/>
            <a:ext cx="800100" cy="1603772"/>
            <a:chOff x="12670" y="3997"/>
            <a:chExt cx="1680" cy="3368"/>
          </a:xfrm>
        </p:grpSpPr>
        <p:grpSp>
          <p:nvGrpSpPr>
            <p:cNvPr id="6" name="组合 5"/>
            <p:cNvGrpSpPr/>
            <p:nvPr/>
          </p:nvGrpSpPr>
          <p:grpSpPr>
            <a:xfrm>
              <a:off x="12670" y="3997"/>
              <a:ext cx="1680" cy="3368"/>
              <a:chOff x="2976" y="2400"/>
              <a:chExt cx="672" cy="134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2976" y="3360"/>
                <a:ext cx="672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50000"/>
                  </a:spcBef>
                  <a:defRPr sz="24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酒精</a:t>
                </a: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2976" y="2400"/>
                <a:ext cx="624" cy="912"/>
                <a:chOff x="1920" y="2400"/>
                <a:chExt cx="624" cy="912"/>
              </a:xfrm>
            </p:grpSpPr>
            <p:grpSp>
              <p:nvGrpSpPr>
                <p:cNvPr id="10" name="xjhzja8"/>
                <p:cNvGrpSpPr/>
                <p:nvPr/>
              </p:nvGrpSpPr>
              <p:grpSpPr>
                <a:xfrm>
                  <a:off x="1920" y="2400"/>
                  <a:ext cx="624" cy="912"/>
                  <a:chOff x="7740" y="816"/>
                  <a:chExt cx="1740" cy="1890"/>
                </a:xfrm>
              </p:grpSpPr>
              <p:sp>
                <p:nvSpPr>
                  <p:cNvPr id="11" name="流程图: 可选过程 10"/>
                  <p:cNvSpPr/>
                  <p:nvPr/>
                </p:nvSpPr>
                <p:spPr>
                  <a:xfrm>
                    <a:off x="7965" y="1746"/>
                    <a:ext cx="1440" cy="960"/>
                  </a:xfrm>
                  <a:prstGeom prst="flowChartAlternateProcess">
                    <a:avLst/>
                  </a:prstGeom>
                  <a:noFill/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12" name="任意多边形 11"/>
                  <p:cNvSpPr/>
                  <p:nvPr/>
                </p:nvSpPr>
                <p:spPr>
                  <a:xfrm>
                    <a:off x="7740" y="816"/>
                    <a:ext cx="1740" cy="11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40" h="1129">
                        <a:moveTo>
                          <a:pt x="225" y="1129"/>
                        </a:moveTo>
                        <a:lnTo>
                          <a:pt x="225" y="360"/>
                        </a:lnTo>
                        <a:lnTo>
                          <a:pt x="225" y="180"/>
                        </a:lnTo>
                        <a:lnTo>
                          <a:pt x="0" y="45"/>
                        </a:lnTo>
                        <a:lnTo>
                          <a:pt x="285" y="0"/>
                        </a:lnTo>
                        <a:lnTo>
                          <a:pt x="1740" y="0"/>
                        </a:lnTo>
                        <a:lnTo>
                          <a:pt x="1665" y="120"/>
                        </a:lnTo>
                        <a:lnTo>
                          <a:pt x="1665" y="1129"/>
                        </a:ln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sp>
              <p:nvSpPr>
                <p:cNvPr id="13" name="矩形 12"/>
                <p:cNvSpPr/>
                <p:nvPr/>
              </p:nvSpPr>
              <p:spPr>
                <a:xfrm>
                  <a:off x="2001" y="2600"/>
                  <a:ext cx="516" cy="292"/>
                </a:xfrm>
                <a:prstGeom prst="rect">
                  <a:avLst/>
                </a:prstGeom>
                <a:solidFill>
                  <a:schemeClr val="bg2"/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14" name="圆角矩形 13"/>
            <p:cNvSpPr/>
            <p:nvPr/>
          </p:nvSpPr>
          <p:spPr>
            <a:xfrm>
              <a:off x="12872" y="5050"/>
              <a:ext cx="1291" cy="1227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44417" y="1694948"/>
            <a:ext cx="1007269" cy="1604769"/>
            <a:chOff x="15702" y="3996"/>
            <a:chExt cx="2115" cy="3370"/>
          </a:xfrm>
        </p:grpSpPr>
        <p:grpSp>
          <p:nvGrpSpPr>
            <p:cNvPr id="15" name="组合 14"/>
            <p:cNvGrpSpPr/>
            <p:nvPr/>
          </p:nvGrpSpPr>
          <p:grpSpPr>
            <a:xfrm>
              <a:off x="15702" y="3996"/>
              <a:ext cx="2115" cy="3370"/>
              <a:chOff x="2976" y="2400"/>
              <a:chExt cx="846" cy="134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3056" y="3360"/>
                <a:ext cx="766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50000"/>
                  </a:spcBef>
                  <a:defRPr sz="24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盐水</a:t>
                </a: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2976" y="2400"/>
                <a:ext cx="624" cy="912"/>
                <a:chOff x="1920" y="2400"/>
                <a:chExt cx="624" cy="912"/>
              </a:xfrm>
            </p:grpSpPr>
            <p:grpSp>
              <p:nvGrpSpPr>
                <p:cNvPr id="18" name="xjhzja8"/>
                <p:cNvGrpSpPr/>
                <p:nvPr/>
              </p:nvGrpSpPr>
              <p:grpSpPr>
                <a:xfrm>
                  <a:off x="1920" y="2400"/>
                  <a:ext cx="624" cy="912"/>
                  <a:chOff x="7740" y="816"/>
                  <a:chExt cx="1740" cy="1890"/>
                </a:xfrm>
              </p:grpSpPr>
              <p:sp>
                <p:nvSpPr>
                  <p:cNvPr id="19" name="流程图: 可选过程 18"/>
                  <p:cNvSpPr/>
                  <p:nvPr/>
                </p:nvSpPr>
                <p:spPr>
                  <a:xfrm>
                    <a:off x="7965" y="1746"/>
                    <a:ext cx="1440" cy="960"/>
                  </a:xfrm>
                  <a:prstGeom prst="flowChartAlternateProcess">
                    <a:avLst/>
                  </a:prstGeom>
                  <a:noFill/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20" name="任意多边形 19"/>
                  <p:cNvSpPr/>
                  <p:nvPr/>
                </p:nvSpPr>
                <p:spPr>
                  <a:xfrm>
                    <a:off x="7740" y="816"/>
                    <a:ext cx="1740" cy="11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40" h="1129">
                        <a:moveTo>
                          <a:pt x="225" y="1129"/>
                        </a:moveTo>
                        <a:lnTo>
                          <a:pt x="225" y="360"/>
                        </a:lnTo>
                        <a:lnTo>
                          <a:pt x="225" y="180"/>
                        </a:lnTo>
                        <a:lnTo>
                          <a:pt x="0" y="45"/>
                        </a:lnTo>
                        <a:lnTo>
                          <a:pt x="285" y="0"/>
                        </a:lnTo>
                        <a:lnTo>
                          <a:pt x="1740" y="0"/>
                        </a:lnTo>
                        <a:lnTo>
                          <a:pt x="1665" y="120"/>
                        </a:lnTo>
                        <a:lnTo>
                          <a:pt x="1665" y="1129"/>
                        </a:ln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sp>
              <p:nvSpPr>
                <p:cNvPr id="21" name="矩形 20"/>
                <p:cNvSpPr/>
                <p:nvPr/>
              </p:nvSpPr>
              <p:spPr>
                <a:xfrm>
                  <a:off x="2001" y="2600"/>
                  <a:ext cx="516" cy="292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22" name="圆角矩形 21"/>
            <p:cNvSpPr/>
            <p:nvPr/>
          </p:nvSpPr>
          <p:spPr>
            <a:xfrm>
              <a:off x="15902" y="4830"/>
              <a:ext cx="1290" cy="1447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07914" y="3526083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实验过程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82664" y="419835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探究浮力的大小跟哪些因素有关。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50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49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图片 27136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897" y="2827232"/>
            <a:ext cx="1566863" cy="1918097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71363" name="图片 27136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663" y="873416"/>
            <a:ext cx="621506" cy="307657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71364" name="文本框 271363"/>
          <p:cNvSpPr txBox="1"/>
          <p:nvPr/>
        </p:nvSpPr>
        <p:spPr>
          <a:xfrm>
            <a:off x="220266" y="1108921"/>
            <a:ext cx="1731564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defRPr>
            </a:lvl1pPr>
            <a:lvl2pPr lvl="1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2pPr>
            <a:lvl3pPr lvl="2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3pPr>
            <a:lvl4pPr lvl="3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4pPr>
            <a:lvl5pPr lvl="4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实验</a:t>
            </a:r>
            <a:r>
              <a:rPr lang="zh-CN" altLang="en-US" dirty="0">
                <a:sym typeface="+mn-ea"/>
              </a:rPr>
              <a:t>设计</a:t>
            </a:r>
            <a:r>
              <a:rPr lang="zh-CN" altLang="en-US" dirty="0"/>
              <a:t>：</a:t>
            </a:r>
          </a:p>
        </p:txBody>
      </p:sp>
      <p:sp>
        <p:nvSpPr>
          <p:cNvPr id="271365" name="文本框 271364"/>
          <p:cNvSpPr txBox="1"/>
          <p:nvPr/>
        </p:nvSpPr>
        <p:spPr>
          <a:xfrm>
            <a:off x="304418" y="1612720"/>
            <a:ext cx="691134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⑴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把物体浸没在水中，观察弹簧测力计的读数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71366" name="文本框 271365"/>
          <p:cNvSpPr txBox="1"/>
          <p:nvPr/>
        </p:nvSpPr>
        <p:spPr>
          <a:xfrm>
            <a:off x="294799" y="2810325"/>
            <a:ext cx="7771515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⑵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改变物体在水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中的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深度，再观察弹簧测力计的读数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71367" name="文本框 271366"/>
          <p:cNvSpPr txBox="1"/>
          <p:nvPr/>
        </p:nvSpPr>
        <p:spPr>
          <a:xfrm>
            <a:off x="294799" y="4014761"/>
            <a:ext cx="4798695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⑶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比较两次的读数 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 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71368" name="文本框 271367"/>
          <p:cNvSpPr txBox="1"/>
          <p:nvPr/>
        </p:nvSpPr>
        <p:spPr>
          <a:xfrm>
            <a:off x="1269921" y="2215012"/>
            <a:ext cx="452628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CC00CC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测力计的读数  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 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= 2 N</a:t>
            </a:r>
            <a:endParaRPr lang="en-US" altLang="zh-CN" sz="2400" b="1" dirty="0">
              <a:solidFill>
                <a:srgbClr val="CC00CC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71369" name="文本框 271368"/>
          <p:cNvSpPr txBox="1"/>
          <p:nvPr/>
        </p:nvSpPr>
        <p:spPr>
          <a:xfrm>
            <a:off x="1305544" y="3362394"/>
            <a:ext cx="3402806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CC00CC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测力计的读数  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= 2 N</a:t>
            </a:r>
            <a:endParaRPr lang="zh-CN" altLang="en-US" sz="2400" b="1" dirty="0">
              <a:solidFill>
                <a:srgbClr val="CC00CC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71370" name="文本框 271369"/>
          <p:cNvSpPr txBox="1"/>
          <p:nvPr/>
        </p:nvSpPr>
        <p:spPr>
          <a:xfrm>
            <a:off x="161448" y="4564354"/>
            <a:ext cx="7633335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结论：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浮力的大小跟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物体在液体中的深度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无关。</a:t>
            </a:r>
          </a:p>
        </p:txBody>
      </p:sp>
      <p:sp>
        <p:nvSpPr>
          <p:cNvPr id="271372" name="文本框 271371"/>
          <p:cNvSpPr txBox="1"/>
          <p:nvPr/>
        </p:nvSpPr>
        <p:spPr>
          <a:xfrm>
            <a:off x="1357265" y="580907"/>
            <a:ext cx="6376988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：浮力可能与物体浸入液体的深度有关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13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096296 " pathEditMode="relative" ptsTypes="">
                                      <p:cBhvr>
                                        <p:cTn id="34" dur="2000" fill="hold"/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4" grpId="0"/>
      <p:bldP spid="271365" grpId="0"/>
      <p:bldP spid="271366" grpId="0"/>
      <p:bldP spid="271367" grpId="0"/>
      <p:bldP spid="271368" grpId="0"/>
      <p:bldP spid="271369" grpId="0"/>
      <p:bldP spid="2713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87" name="任意多边形 166986"/>
          <p:cNvSpPr/>
          <p:nvPr/>
        </p:nvSpPr>
        <p:spPr>
          <a:xfrm>
            <a:off x="6929438" y="3200850"/>
            <a:ext cx="739379" cy="1160860"/>
          </a:xfrm>
          <a:custGeom>
            <a:avLst/>
            <a:gdLst/>
            <a:ahLst/>
            <a:cxnLst/>
            <a:rect l="0" t="0" r="0" b="0"/>
            <a:pathLst>
              <a:path w="621" h="975">
                <a:moveTo>
                  <a:pt x="23" y="38"/>
                </a:moveTo>
                <a:cubicBezTo>
                  <a:pt x="46" y="61"/>
                  <a:pt x="204" y="144"/>
                  <a:pt x="250" y="174"/>
                </a:cubicBezTo>
                <a:cubicBezTo>
                  <a:pt x="296" y="204"/>
                  <a:pt x="273" y="175"/>
                  <a:pt x="296" y="220"/>
                </a:cubicBezTo>
                <a:cubicBezTo>
                  <a:pt x="319" y="265"/>
                  <a:pt x="348" y="334"/>
                  <a:pt x="386" y="447"/>
                </a:cubicBezTo>
                <a:cubicBezTo>
                  <a:pt x="424" y="560"/>
                  <a:pt x="484" y="825"/>
                  <a:pt x="522" y="900"/>
                </a:cubicBezTo>
                <a:cubicBezTo>
                  <a:pt x="560" y="975"/>
                  <a:pt x="605" y="938"/>
                  <a:pt x="613" y="900"/>
                </a:cubicBezTo>
                <a:cubicBezTo>
                  <a:pt x="621" y="862"/>
                  <a:pt x="598" y="779"/>
                  <a:pt x="568" y="673"/>
                </a:cubicBezTo>
                <a:cubicBezTo>
                  <a:pt x="538" y="567"/>
                  <a:pt x="508" y="371"/>
                  <a:pt x="432" y="265"/>
                </a:cubicBezTo>
                <a:cubicBezTo>
                  <a:pt x="356" y="159"/>
                  <a:pt x="182" y="76"/>
                  <a:pt x="114" y="38"/>
                </a:cubicBezTo>
                <a:cubicBezTo>
                  <a:pt x="46" y="0"/>
                  <a:pt x="0" y="15"/>
                  <a:pt x="23" y="38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14" name="矩形 166913"/>
          <p:cNvSpPr/>
          <p:nvPr/>
        </p:nvSpPr>
        <p:spPr>
          <a:xfrm>
            <a:off x="1259681" y="3246094"/>
            <a:ext cx="1295400" cy="1134666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15" name="矩形 166914"/>
          <p:cNvSpPr/>
          <p:nvPr/>
        </p:nvSpPr>
        <p:spPr>
          <a:xfrm>
            <a:off x="2609850" y="4170733"/>
            <a:ext cx="756047" cy="216694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16" name="任意多边形 166915"/>
          <p:cNvSpPr/>
          <p:nvPr/>
        </p:nvSpPr>
        <p:spPr>
          <a:xfrm>
            <a:off x="2609850" y="3462787"/>
            <a:ext cx="756047" cy="917972"/>
          </a:xfrm>
          <a:custGeom>
            <a:avLst/>
            <a:gdLst/>
            <a:ahLst/>
            <a:cxnLst/>
            <a:rect l="0" t="0" r="0" b="0"/>
            <a:pathLst>
              <a:path w="454" h="771">
                <a:moveTo>
                  <a:pt x="0" y="0"/>
                </a:moveTo>
                <a:lnTo>
                  <a:pt x="0" y="771"/>
                </a:lnTo>
                <a:lnTo>
                  <a:pt x="454" y="771"/>
                </a:lnTo>
                <a:lnTo>
                  <a:pt x="454" y="0"/>
                </a:ln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66917" name="组合 166916"/>
          <p:cNvGrpSpPr/>
          <p:nvPr/>
        </p:nvGrpSpPr>
        <p:grpSpPr>
          <a:xfrm>
            <a:off x="1259681" y="2868666"/>
            <a:ext cx="1565672" cy="1512094"/>
            <a:chOff x="68" y="2115"/>
            <a:chExt cx="1315" cy="1270"/>
          </a:xfrm>
        </p:grpSpPr>
        <p:sp>
          <p:nvSpPr>
            <p:cNvPr id="166918" name="平行四边形 166917"/>
            <p:cNvSpPr/>
            <p:nvPr/>
          </p:nvSpPr>
          <p:spPr>
            <a:xfrm rot="5400000">
              <a:off x="1133" y="2318"/>
              <a:ext cx="272" cy="227"/>
            </a:xfrm>
            <a:prstGeom prst="parallelogram">
              <a:avLst>
                <a:gd name="adj" fmla="val 54985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19" name="任意多边形 166918"/>
            <p:cNvSpPr/>
            <p:nvPr/>
          </p:nvSpPr>
          <p:spPr>
            <a:xfrm>
              <a:off x="68" y="2115"/>
              <a:ext cx="1088" cy="1270"/>
            </a:xfrm>
            <a:custGeom>
              <a:avLst/>
              <a:gdLst/>
              <a:ahLst/>
              <a:cxnLst/>
              <a:rect l="0" t="0" r="0" b="0"/>
              <a:pathLst>
                <a:path w="1088" h="1361">
                  <a:moveTo>
                    <a:pt x="0" y="0"/>
                  </a:moveTo>
                  <a:lnTo>
                    <a:pt x="0" y="1361"/>
                  </a:lnTo>
                  <a:lnTo>
                    <a:pt x="1088" y="1361"/>
                  </a:lnTo>
                  <a:lnTo>
                    <a:pt x="1088" y="45"/>
                  </a:lnTo>
                </a:path>
              </a:pathLst>
            </a:custGeom>
            <a:noFill/>
            <a:ln w="28575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20" name="直接连接符 166919"/>
            <p:cNvSpPr/>
            <p:nvPr/>
          </p:nvSpPr>
          <p:spPr>
            <a:xfrm>
              <a:off x="1156" y="2305"/>
              <a:ext cx="0" cy="127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66921" name="矩形 166920"/>
          <p:cNvSpPr/>
          <p:nvPr/>
        </p:nvSpPr>
        <p:spPr>
          <a:xfrm>
            <a:off x="3473054" y="3246094"/>
            <a:ext cx="1295400" cy="1134666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22" name="矩形 166921"/>
          <p:cNvSpPr/>
          <p:nvPr/>
        </p:nvSpPr>
        <p:spPr>
          <a:xfrm>
            <a:off x="4823222" y="3948562"/>
            <a:ext cx="756047" cy="432197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23" name="任意多边形 166922"/>
          <p:cNvSpPr/>
          <p:nvPr/>
        </p:nvSpPr>
        <p:spPr>
          <a:xfrm>
            <a:off x="4823222" y="3462787"/>
            <a:ext cx="756047" cy="917972"/>
          </a:xfrm>
          <a:custGeom>
            <a:avLst/>
            <a:gdLst/>
            <a:ahLst/>
            <a:cxnLst/>
            <a:rect l="0" t="0" r="0" b="0"/>
            <a:pathLst>
              <a:path w="454" h="771">
                <a:moveTo>
                  <a:pt x="0" y="0"/>
                </a:moveTo>
                <a:lnTo>
                  <a:pt x="0" y="771"/>
                </a:lnTo>
                <a:lnTo>
                  <a:pt x="454" y="771"/>
                </a:lnTo>
                <a:lnTo>
                  <a:pt x="454" y="0"/>
                </a:ln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66924" name="组合 166923"/>
          <p:cNvGrpSpPr/>
          <p:nvPr/>
        </p:nvGrpSpPr>
        <p:grpSpPr>
          <a:xfrm>
            <a:off x="3473054" y="2868666"/>
            <a:ext cx="1565672" cy="1512094"/>
            <a:chOff x="68" y="2115"/>
            <a:chExt cx="1315" cy="1270"/>
          </a:xfrm>
        </p:grpSpPr>
        <p:sp>
          <p:nvSpPr>
            <p:cNvPr id="166925" name="平行四边形 166924"/>
            <p:cNvSpPr/>
            <p:nvPr/>
          </p:nvSpPr>
          <p:spPr>
            <a:xfrm rot="5400000">
              <a:off x="1133" y="2318"/>
              <a:ext cx="272" cy="227"/>
            </a:xfrm>
            <a:prstGeom prst="parallelogram">
              <a:avLst>
                <a:gd name="adj" fmla="val 54985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26" name="任意多边形 166925"/>
            <p:cNvSpPr/>
            <p:nvPr/>
          </p:nvSpPr>
          <p:spPr>
            <a:xfrm>
              <a:off x="68" y="2115"/>
              <a:ext cx="1088" cy="1270"/>
            </a:xfrm>
            <a:custGeom>
              <a:avLst/>
              <a:gdLst/>
              <a:ahLst/>
              <a:cxnLst/>
              <a:rect l="0" t="0" r="0" b="0"/>
              <a:pathLst>
                <a:path w="1088" h="1361">
                  <a:moveTo>
                    <a:pt x="0" y="0"/>
                  </a:moveTo>
                  <a:lnTo>
                    <a:pt x="0" y="1361"/>
                  </a:lnTo>
                  <a:lnTo>
                    <a:pt x="1088" y="1361"/>
                  </a:lnTo>
                  <a:lnTo>
                    <a:pt x="1088" y="45"/>
                  </a:lnTo>
                </a:path>
              </a:pathLst>
            </a:custGeom>
            <a:noFill/>
            <a:ln w="28575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27" name="直接连接符 166926"/>
            <p:cNvSpPr/>
            <p:nvPr/>
          </p:nvSpPr>
          <p:spPr>
            <a:xfrm>
              <a:off x="1156" y="2305"/>
              <a:ext cx="0" cy="127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66928" name="矩形 166927"/>
          <p:cNvSpPr/>
          <p:nvPr/>
        </p:nvSpPr>
        <p:spPr>
          <a:xfrm>
            <a:off x="5687616" y="3246094"/>
            <a:ext cx="1295400" cy="1134666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29" name="矩形 166928"/>
          <p:cNvSpPr/>
          <p:nvPr/>
        </p:nvSpPr>
        <p:spPr>
          <a:xfrm>
            <a:off x="7037785" y="3549703"/>
            <a:ext cx="756047" cy="831056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30" name="任意多边形 166929"/>
          <p:cNvSpPr/>
          <p:nvPr/>
        </p:nvSpPr>
        <p:spPr>
          <a:xfrm>
            <a:off x="7037785" y="3462787"/>
            <a:ext cx="756047" cy="917972"/>
          </a:xfrm>
          <a:custGeom>
            <a:avLst/>
            <a:gdLst/>
            <a:ahLst/>
            <a:cxnLst/>
            <a:rect l="0" t="0" r="0" b="0"/>
            <a:pathLst>
              <a:path w="454" h="771">
                <a:moveTo>
                  <a:pt x="0" y="0"/>
                </a:moveTo>
                <a:lnTo>
                  <a:pt x="0" y="771"/>
                </a:lnTo>
                <a:lnTo>
                  <a:pt x="454" y="771"/>
                </a:lnTo>
                <a:lnTo>
                  <a:pt x="454" y="0"/>
                </a:ln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66931" name="组合 166930"/>
          <p:cNvGrpSpPr/>
          <p:nvPr/>
        </p:nvGrpSpPr>
        <p:grpSpPr>
          <a:xfrm>
            <a:off x="5687616" y="2868666"/>
            <a:ext cx="1565672" cy="1512094"/>
            <a:chOff x="68" y="2115"/>
            <a:chExt cx="1315" cy="1270"/>
          </a:xfrm>
        </p:grpSpPr>
        <p:sp>
          <p:nvSpPr>
            <p:cNvPr id="166932" name="平行四边形 166931"/>
            <p:cNvSpPr/>
            <p:nvPr/>
          </p:nvSpPr>
          <p:spPr>
            <a:xfrm rot="5400000">
              <a:off x="1133" y="2318"/>
              <a:ext cx="272" cy="227"/>
            </a:xfrm>
            <a:prstGeom prst="parallelogram">
              <a:avLst>
                <a:gd name="adj" fmla="val 54985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33" name="任意多边形 166932"/>
            <p:cNvSpPr/>
            <p:nvPr/>
          </p:nvSpPr>
          <p:spPr>
            <a:xfrm>
              <a:off x="68" y="2115"/>
              <a:ext cx="1088" cy="1270"/>
            </a:xfrm>
            <a:custGeom>
              <a:avLst/>
              <a:gdLst/>
              <a:ahLst/>
              <a:cxnLst/>
              <a:rect l="0" t="0" r="0" b="0"/>
              <a:pathLst>
                <a:path w="1088" h="1361">
                  <a:moveTo>
                    <a:pt x="0" y="0"/>
                  </a:moveTo>
                  <a:lnTo>
                    <a:pt x="0" y="1361"/>
                  </a:lnTo>
                  <a:lnTo>
                    <a:pt x="1088" y="1361"/>
                  </a:lnTo>
                  <a:lnTo>
                    <a:pt x="1088" y="45"/>
                  </a:lnTo>
                </a:path>
              </a:pathLst>
            </a:custGeom>
            <a:noFill/>
            <a:ln w="28575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34" name="直接连接符 166933"/>
            <p:cNvSpPr/>
            <p:nvPr/>
          </p:nvSpPr>
          <p:spPr>
            <a:xfrm>
              <a:off x="1156" y="2305"/>
              <a:ext cx="0" cy="127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6935" name="组合 166934"/>
          <p:cNvGrpSpPr/>
          <p:nvPr/>
        </p:nvGrpSpPr>
        <p:grpSpPr>
          <a:xfrm>
            <a:off x="1529954" y="858891"/>
            <a:ext cx="756047" cy="2603897"/>
            <a:chOff x="295" y="427"/>
            <a:chExt cx="635" cy="2187"/>
          </a:xfrm>
        </p:grpSpPr>
        <p:sp>
          <p:nvSpPr>
            <p:cNvPr id="166936" name="矩形 166935"/>
            <p:cNvSpPr/>
            <p:nvPr/>
          </p:nvSpPr>
          <p:spPr>
            <a:xfrm>
              <a:off x="295" y="1979"/>
              <a:ext cx="635" cy="635"/>
            </a:xfrm>
            <a:prstGeom prst="rect">
              <a:avLst/>
            </a:prstGeom>
            <a:solidFill>
              <a:srgbClr val="CC9900"/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66937" name="组合 166936"/>
            <p:cNvGrpSpPr/>
            <p:nvPr/>
          </p:nvGrpSpPr>
          <p:grpSpPr>
            <a:xfrm>
              <a:off x="493" y="427"/>
              <a:ext cx="190" cy="1587"/>
              <a:chOff x="493" y="427"/>
              <a:chExt cx="190" cy="1587"/>
            </a:xfrm>
          </p:grpSpPr>
          <p:sp>
            <p:nvSpPr>
              <p:cNvPr id="166938" name="矩形 166937"/>
              <p:cNvSpPr/>
              <p:nvPr/>
            </p:nvSpPr>
            <p:spPr>
              <a:xfrm>
                <a:off x="493" y="574"/>
                <a:ext cx="190" cy="816"/>
              </a:xfrm>
              <a:prstGeom prst="rect">
                <a:avLst/>
              </a:prstGeom>
              <a:gradFill rotWithShape="0">
                <a:gsLst>
                  <a:gs pos="0">
                    <a:srgbClr val="B2B2B2">
                      <a:gamma/>
                      <a:tint val="48235"/>
                      <a:invGamma/>
                    </a:srgbClr>
                  </a:gs>
                  <a:gs pos="100000">
                    <a:srgbClr val="B2B2B2"/>
                  </a:gs>
                </a:gsLst>
                <a:lin ang="18900000" scaled="1"/>
                <a:tileRect/>
              </a:gradFill>
              <a:ln w="1905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39" name="任意多边形 166938"/>
              <p:cNvSpPr/>
              <p:nvPr/>
            </p:nvSpPr>
            <p:spPr>
              <a:xfrm>
                <a:off x="513" y="427"/>
                <a:ext cx="144" cy="144"/>
              </a:xfrm>
              <a:custGeom>
                <a:avLst/>
                <a:gdLst>
                  <a:gd name="txL" fmla="*/ 3163 w 21600"/>
                  <a:gd name="txT" fmla="*/ 3163 h 21600"/>
                  <a:gd name="txR" fmla="*/ 18437 w 21600"/>
                  <a:gd name="txB" fmla="*/ 18437 h 21600"/>
                </a:gdLst>
                <a:ahLst/>
                <a:cxnLst>
                  <a:cxn ang="270">
                    <a:pos x="10800" y="0"/>
                  </a:cxn>
                  <a:cxn ang="270">
                    <a:pos x="3163" y="3163"/>
                  </a:cxn>
                  <a:cxn ang="180">
                    <a:pos x="0" y="10800"/>
                  </a:cxn>
                  <a:cxn ang="90">
                    <a:pos x="3163" y="18437"/>
                  </a:cxn>
                  <a:cxn ang="90">
                    <a:pos x="10800" y="21600"/>
                  </a:cxn>
                  <a:cxn ang="90">
                    <a:pos x="18437" y="18437"/>
                  </a:cxn>
                  <a:cxn ang="0">
                    <a:pos x="21600" y="10800"/>
                  </a:cxn>
                  <a:cxn ang="270">
                    <a:pos x="18437" y="3163"/>
                  </a:cxn>
                </a:cxnLst>
                <a:rect l="txL" t="txT" r="txR" b="txB"/>
                <a:pathLst>
                  <a:path w="21600" h="21600">
                    <a:moveTo>
                      <a:pt x="0" y="10800"/>
                    </a:moveTo>
                    <a:arcTo wR="10800" hR="10800" stAng="10800000" swAng="5400000"/>
                    <a:arcTo wR="10800" hR="10800" stAng="-5400000" swAng="5400000"/>
                    <a:arcTo wR="10800" hR="10800" stAng="0" swAng="5400000"/>
                    <a:arcTo wR="10800" hR="10800" stAng="5400000" swAng="5400000"/>
                    <a:close/>
                    <a:moveTo>
                      <a:pt x="5400" y="10800"/>
                    </a:moveTo>
                    <a:arcTo wR="5400" hR="5400" stAng="10800000" swAng="-5400000"/>
                    <a:arcTo wR="5400" hR="5400" stAng="5400000" swAng="-5400000"/>
                    <a:arcTo wR="5400" hR="5400" stAng="0" swAng="-5400000"/>
                    <a:arcTo wR="5400" hR="5400" stAng="-5400000" swAng="-5400000"/>
                    <a:close/>
                  </a:path>
                </a:pathLst>
              </a:custGeom>
              <a:solidFill>
                <a:schemeClr val="bg2"/>
              </a:solidFill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40" name="任意多边形 166939"/>
              <p:cNvSpPr/>
              <p:nvPr/>
            </p:nvSpPr>
            <p:spPr>
              <a:xfrm>
                <a:off x="539" y="1774"/>
                <a:ext cx="136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496" h="728">
                    <a:moveTo>
                      <a:pt x="184" y="0"/>
                    </a:moveTo>
                    <a:cubicBezTo>
                      <a:pt x="176" y="0"/>
                      <a:pt x="208" y="88"/>
                      <a:pt x="184" y="144"/>
                    </a:cubicBezTo>
                    <a:cubicBezTo>
                      <a:pt x="160" y="200"/>
                      <a:pt x="64" y="256"/>
                      <a:pt x="40" y="336"/>
                    </a:cubicBezTo>
                    <a:cubicBezTo>
                      <a:pt x="16" y="416"/>
                      <a:pt x="0" y="560"/>
                      <a:pt x="40" y="624"/>
                    </a:cubicBezTo>
                    <a:cubicBezTo>
                      <a:pt x="80" y="688"/>
                      <a:pt x="208" y="728"/>
                      <a:pt x="280" y="720"/>
                    </a:cubicBezTo>
                    <a:cubicBezTo>
                      <a:pt x="352" y="712"/>
                      <a:pt x="448" y="632"/>
                      <a:pt x="472" y="576"/>
                    </a:cubicBezTo>
                    <a:cubicBezTo>
                      <a:pt x="496" y="520"/>
                      <a:pt x="432" y="400"/>
                      <a:pt x="424" y="384"/>
                    </a:cubicBezTo>
                    <a:cubicBezTo>
                      <a:pt x="416" y="368"/>
                      <a:pt x="424" y="448"/>
                      <a:pt x="424" y="480"/>
                    </a:cubicBezTo>
                    <a:cubicBezTo>
                      <a:pt x="424" y="512"/>
                      <a:pt x="448" y="544"/>
                      <a:pt x="424" y="576"/>
                    </a:cubicBezTo>
                    <a:cubicBezTo>
                      <a:pt x="400" y="608"/>
                      <a:pt x="328" y="664"/>
                      <a:pt x="280" y="672"/>
                    </a:cubicBezTo>
                    <a:cubicBezTo>
                      <a:pt x="232" y="680"/>
                      <a:pt x="176" y="656"/>
                      <a:pt x="136" y="624"/>
                    </a:cubicBezTo>
                    <a:cubicBezTo>
                      <a:pt x="96" y="592"/>
                      <a:pt x="48" y="520"/>
                      <a:pt x="40" y="480"/>
                    </a:cubicBezTo>
                    <a:cubicBezTo>
                      <a:pt x="32" y="440"/>
                      <a:pt x="56" y="440"/>
                      <a:pt x="88" y="384"/>
                    </a:cubicBezTo>
                    <a:cubicBezTo>
                      <a:pt x="120" y="328"/>
                      <a:pt x="208" y="208"/>
                      <a:pt x="232" y="144"/>
                    </a:cubicBezTo>
                    <a:cubicBezTo>
                      <a:pt x="256" y="80"/>
                      <a:pt x="192" y="0"/>
                      <a:pt x="184" y="0"/>
                    </a:cubicBezTo>
                    <a:close/>
                  </a:path>
                </a:pathLst>
              </a:custGeom>
              <a:solidFill>
                <a:srgbClr val="B2B2B2">
                  <a:alpha val="100000"/>
                </a:srgbClr>
              </a:solidFill>
              <a:ln w="1905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41" name="矩形 166940"/>
              <p:cNvSpPr/>
              <p:nvPr/>
            </p:nvSpPr>
            <p:spPr>
              <a:xfrm>
                <a:off x="512" y="1390"/>
                <a:ext cx="145" cy="363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42" name="直接连接符 166941"/>
              <p:cNvSpPr/>
              <p:nvPr/>
            </p:nvSpPr>
            <p:spPr>
              <a:xfrm>
                <a:off x="512" y="1434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3" name="直接连接符 166942"/>
              <p:cNvSpPr/>
              <p:nvPr/>
            </p:nvSpPr>
            <p:spPr>
              <a:xfrm>
                <a:off x="512" y="1488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4" name="直接连接符 166943"/>
              <p:cNvSpPr/>
              <p:nvPr/>
            </p:nvSpPr>
            <p:spPr>
              <a:xfrm>
                <a:off x="512" y="1542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5" name="直接连接符 166944"/>
              <p:cNvSpPr/>
              <p:nvPr/>
            </p:nvSpPr>
            <p:spPr>
              <a:xfrm>
                <a:off x="521" y="1597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6" name="直接连接符 166945"/>
              <p:cNvSpPr/>
              <p:nvPr/>
            </p:nvSpPr>
            <p:spPr>
              <a:xfrm>
                <a:off x="512" y="1652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7" name="直接连接符 166946"/>
              <p:cNvSpPr/>
              <p:nvPr/>
            </p:nvSpPr>
            <p:spPr>
              <a:xfrm>
                <a:off x="513" y="1706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6948" name="组合 166947"/>
          <p:cNvGrpSpPr/>
          <p:nvPr/>
        </p:nvGrpSpPr>
        <p:grpSpPr>
          <a:xfrm>
            <a:off x="3743325" y="1137497"/>
            <a:ext cx="756047" cy="2519363"/>
            <a:chOff x="2154" y="634"/>
            <a:chExt cx="635" cy="2116"/>
          </a:xfrm>
        </p:grpSpPr>
        <p:sp>
          <p:nvSpPr>
            <p:cNvPr id="166949" name="矩形 166948"/>
            <p:cNvSpPr/>
            <p:nvPr/>
          </p:nvSpPr>
          <p:spPr>
            <a:xfrm>
              <a:off x="2154" y="2115"/>
              <a:ext cx="635" cy="635"/>
            </a:xfrm>
            <a:prstGeom prst="rect">
              <a:avLst/>
            </a:prstGeom>
            <a:solidFill>
              <a:srgbClr val="CC9900"/>
            </a:solidFill>
            <a:ln w="127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66950" name="组合 166949"/>
            <p:cNvGrpSpPr/>
            <p:nvPr/>
          </p:nvGrpSpPr>
          <p:grpSpPr>
            <a:xfrm>
              <a:off x="2381" y="634"/>
              <a:ext cx="190" cy="1515"/>
              <a:chOff x="2381" y="634"/>
              <a:chExt cx="190" cy="1515"/>
            </a:xfrm>
          </p:grpSpPr>
          <p:sp>
            <p:nvSpPr>
              <p:cNvPr id="166951" name="任意多边形 166950"/>
              <p:cNvSpPr/>
              <p:nvPr/>
            </p:nvSpPr>
            <p:spPr>
              <a:xfrm>
                <a:off x="2401" y="634"/>
                <a:ext cx="144" cy="144"/>
              </a:xfrm>
              <a:custGeom>
                <a:avLst/>
                <a:gdLst>
                  <a:gd name="txL" fmla="*/ 3163 w 21600"/>
                  <a:gd name="txT" fmla="*/ 3163 h 21600"/>
                  <a:gd name="txR" fmla="*/ 18437 w 21600"/>
                  <a:gd name="txB" fmla="*/ 18437 h 21600"/>
                </a:gdLst>
                <a:ahLst/>
                <a:cxnLst>
                  <a:cxn ang="270">
                    <a:pos x="10800" y="0"/>
                  </a:cxn>
                  <a:cxn ang="270">
                    <a:pos x="3163" y="3163"/>
                  </a:cxn>
                  <a:cxn ang="180">
                    <a:pos x="0" y="10800"/>
                  </a:cxn>
                  <a:cxn ang="90">
                    <a:pos x="3163" y="18437"/>
                  </a:cxn>
                  <a:cxn ang="90">
                    <a:pos x="10800" y="21600"/>
                  </a:cxn>
                  <a:cxn ang="90">
                    <a:pos x="18437" y="18437"/>
                  </a:cxn>
                  <a:cxn ang="0">
                    <a:pos x="21600" y="10800"/>
                  </a:cxn>
                  <a:cxn ang="270">
                    <a:pos x="18437" y="3163"/>
                  </a:cxn>
                </a:cxnLst>
                <a:rect l="txL" t="txT" r="txR" b="txB"/>
                <a:pathLst>
                  <a:path w="21600" h="21600">
                    <a:moveTo>
                      <a:pt x="0" y="10800"/>
                    </a:moveTo>
                    <a:arcTo wR="10800" hR="10800" stAng="10800000" swAng="5400000"/>
                    <a:arcTo wR="10800" hR="10800" stAng="-5400000" swAng="5400000"/>
                    <a:arcTo wR="10800" hR="10800" stAng="0" swAng="5400000"/>
                    <a:arcTo wR="10800" hR="10800" stAng="5400000" swAng="5400000"/>
                    <a:close/>
                    <a:moveTo>
                      <a:pt x="5400" y="10800"/>
                    </a:moveTo>
                    <a:arcTo wR="5400" hR="5400" stAng="10800000" swAng="-5400000"/>
                    <a:arcTo wR="5400" hR="5400" stAng="5400000" swAng="-5400000"/>
                    <a:arcTo wR="5400" hR="5400" stAng="0" swAng="-5400000"/>
                    <a:arcTo wR="5400" hR="5400" stAng="-5400000" swAng="-5400000"/>
                    <a:close/>
                  </a:path>
                </a:pathLst>
              </a:custGeom>
              <a:solidFill>
                <a:schemeClr val="bg2"/>
              </a:solidFill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52" name="任意多边形 166951"/>
              <p:cNvSpPr/>
              <p:nvPr/>
            </p:nvSpPr>
            <p:spPr>
              <a:xfrm>
                <a:off x="2427" y="1909"/>
                <a:ext cx="136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496" h="728">
                    <a:moveTo>
                      <a:pt x="184" y="0"/>
                    </a:moveTo>
                    <a:cubicBezTo>
                      <a:pt x="176" y="0"/>
                      <a:pt x="208" y="88"/>
                      <a:pt x="184" y="144"/>
                    </a:cubicBezTo>
                    <a:cubicBezTo>
                      <a:pt x="160" y="200"/>
                      <a:pt x="64" y="256"/>
                      <a:pt x="40" y="336"/>
                    </a:cubicBezTo>
                    <a:cubicBezTo>
                      <a:pt x="16" y="416"/>
                      <a:pt x="0" y="560"/>
                      <a:pt x="40" y="624"/>
                    </a:cubicBezTo>
                    <a:cubicBezTo>
                      <a:pt x="80" y="688"/>
                      <a:pt x="208" y="728"/>
                      <a:pt x="280" y="720"/>
                    </a:cubicBezTo>
                    <a:cubicBezTo>
                      <a:pt x="352" y="712"/>
                      <a:pt x="448" y="632"/>
                      <a:pt x="472" y="576"/>
                    </a:cubicBezTo>
                    <a:cubicBezTo>
                      <a:pt x="496" y="520"/>
                      <a:pt x="432" y="400"/>
                      <a:pt x="424" y="384"/>
                    </a:cubicBezTo>
                    <a:cubicBezTo>
                      <a:pt x="416" y="368"/>
                      <a:pt x="424" y="448"/>
                      <a:pt x="424" y="480"/>
                    </a:cubicBezTo>
                    <a:cubicBezTo>
                      <a:pt x="424" y="512"/>
                      <a:pt x="448" y="544"/>
                      <a:pt x="424" y="576"/>
                    </a:cubicBezTo>
                    <a:cubicBezTo>
                      <a:pt x="400" y="608"/>
                      <a:pt x="328" y="664"/>
                      <a:pt x="280" y="672"/>
                    </a:cubicBezTo>
                    <a:cubicBezTo>
                      <a:pt x="232" y="680"/>
                      <a:pt x="176" y="656"/>
                      <a:pt x="136" y="624"/>
                    </a:cubicBezTo>
                    <a:cubicBezTo>
                      <a:pt x="96" y="592"/>
                      <a:pt x="48" y="520"/>
                      <a:pt x="40" y="480"/>
                    </a:cubicBezTo>
                    <a:cubicBezTo>
                      <a:pt x="32" y="440"/>
                      <a:pt x="56" y="440"/>
                      <a:pt x="88" y="384"/>
                    </a:cubicBezTo>
                    <a:cubicBezTo>
                      <a:pt x="120" y="328"/>
                      <a:pt x="208" y="208"/>
                      <a:pt x="232" y="144"/>
                    </a:cubicBezTo>
                    <a:cubicBezTo>
                      <a:pt x="256" y="80"/>
                      <a:pt x="192" y="0"/>
                      <a:pt x="184" y="0"/>
                    </a:cubicBezTo>
                    <a:close/>
                  </a:path>
                </a:pathLst>
              </a:custGeom>
              <a:solidFill>
                <a:srgbClr val="B2B2B2">
                  <a:alpha val="100000"/>
                </a:srgbClr>
              </a:solidFill>
              <a:ln w="1905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53" name="矩形 166952"/>
              <p:cNvSpPr/>
              <p:nvPr/>
            </p:nvSpPr>
            <p:spPr>
              <a:xfrm>
                <a:off x="2400" y="1525"/>
                <a:ext cx="145" cy="363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54" name="直接连接符 166953"/>
              <p:cNvSpPr/>
              <p:nvPr/>
            </p:nvSpPr>
            <p:spPr>
              <a:xfrm>
                <a:off x="2400" y="1569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5" name="直接连接符 166954"/>
              <p:cNvSpPr/>
              <p:nvPr/>
            </p:nvSpPr>
            <p:spPr>
              <a:xfrm>
                <a:off x="2400" y="1623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6" name="直接连接符 166955"/>
              <p:cNvSpPr/>
              <p:nvPr/>
            </p:nvSpPr>
            <p:spPr>
              <a:xfrm>
                <a:off x="2400" y="1677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7" name="直接连接符 166956"/>
              <p:cNvSpPr/>
              <p:nvPr/>
            </p:nvSpPr>
            <p:spPr>
              <a:xfrm>
                <a:off x="2409" y="1732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8" name="直接连接符 166957"/>
              <p:cNvSpPr/>
              <p:nvPr/>
            </p:nvSpPr>
            <p:spPr>
              <a:xfrm>
                <a:off x="2400" y="1787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9" name="直接连接符 166958"/>
              <p:cNvSpPr/>
              <p:nvPr/>
            </p:nvSpPr>
            <p:spPr>
              <a:xfrm>
                <a:off x="2401" y="1841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60" name="矩形 166959"/>
              <p:cNvSpPr/>
              <p:nvPr/>
            </p:nvSpPr>
            <p:spPr>
              <a:xfrm>
                <a:off x="2381" y="781"/>
                <a:ext cx="190" cy="816"/>
              </a:xfrm>
              <a:prstGeom prst="rect">
                <a:avLst/>
              </a:prstGeom>
              <a:gradFill rotWithShape="0">
                <a:gsLst>
                  <a:gs pos="0">
                    <a:srgbClr val="B2B2B2">
                      <a:gamma/>
                      <a:tint val="48235"/>
                      <a:invGamma/>
                    </a:srgbClr>
                  </a:gs>
                  <a:gs pos="100000">
                    <a:srgbClr val="B2B2B2"/>
                  </a:gs>
                </a:gsLst>
                <a:lin ang="18900000" scaled="1"/>
                <a:tileRect/>
              </a:gradFill>
              <a:ln w="1905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166961" name="组合 166960"/>
          <p:cNvGrpSpPr/>
          <p:nvPr/>
        </p:nvGrpSpPr>
        <p:grpSpPr>
          <a:xfrm>
            <a:off x="5957888" y="1756622"/>
            <a:ext cx="756047" cy="2387203"/>
            <a:chOff x="4014" y="881"/>
            <a:chExt cx="635" cy="2005"/>
          </a:xfrm>
        </p:grpSpPr>
        <p:sp>
          <p:nvSpPr>
            <p:cNvPr id="166962" name="矩形 166961"/>
            <p:cNvSpPr/>
            <p:nvPr/>
          </p:nvSpPr>
          <p:spPr>
            <a:xfrm>
              <a:off x="4014" y="2251"/>
              <a:ext cx="635" cy="635"/>
            </a:xfrm>
            <a:prstGeom prst="rect">
              <a:avLst/>
            </a:prstGeom>
            <a:solidFill>
              <a:srgbClr val="CC9900"/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66963" name="组合 166962"/>
            <p:cNvGrpSpPr/>
            <p:nvPr/>
          </p:nvGrpSpPr>
          <p:grpSpPr>
            <a:xfrm>
              <a:off x="4213" y="881"/>
              <a:ext cx="190" cy="1404"/>
              <a:chOff x="4195" y="881"/>
              <a:chExt cx="190" cy="1404"/>
            </a:xfrm>
          </p:grpSpPr>
          <p:sp>
            <p:nvSpPr>
              <p:cNvPr id="166964" name="任意多边形 166963"/>
              <p:cNvSpPr/>
              <p:nvPr/>
            </p:nvSpPr>
            <p:spPr>
              <a:xfrm>
                <a:off x="4214" y="881"/>
                <a:ext cx="144" cy="144"/>
              </a:xfrm>
              <a:custGeom>
                <a:avLst/>
                <a:gdLst>
                  <a:gd name="txL" fmla="*/ 3163 w 21600"/>
                  <a:gd name="txT" fmla="*/ 3163 h 21600"/>
                  <a:gd name="txR" fmla="*/ 18437 w 21600"/>
                  <a:gd name="txB" fmla="*/ 18437 h 21600"/>
                </a:gdLst>
                <a:ahLst/>
                <a:cxnLst>
                  <a:cxn ang="270">
                    <a:pos x="10800" y="0"/>
                  </a:cxn>
                  <a:cxn ang="270">
                    <a:pos x="3163" y="3163"/>
                  </a:cxn>
                  <a:cxn ang="180">
                    <a:pos x="0" y="10800"/>
                  </a:cxn>
                  <a:cxn ang="90">
                    <a:pos x="3163" y="18437"/>
                  </a:cxn>
                  <a:cxn ang="90">
                    <a:pos x="10800" y="21600"/>
                  </a:cxn>
                  <a:cxn ang="90">
                    <a:pos x="18437" y="18437"/>
                  </a:cxn>
                  <a:cxn ang="0">
                    <a:pos x="21600" y="10800"/>
                  </a:cxn>
                  <a:cxn ang="270">
                    <a:pos x="18437" y="3163"/>
                  </a:cxn>
                </a:cxnLst>
                <a:rect l="txL" t="txT" r="txR" b="txB"/>
                <a:pathLst>
                  <a:path w="21600" h="21600">
                    <a:moveTo>
                      <a:pt x="0" y="10800"/>
                    </a:moveTo>
                    <a:arcTo wR="10800" hR="10800" stAng="10800000" swAng="5400000"/>
                    <a:arcTo wR="10800" hR="10800" stAng="-5400000" swAng="5400000"/>
                    <a:arcTo wR="10800" hR="10800" stAng="0" swAng="5400000"/>
                    <a:arcTo wR="10800" hR="10800" stAng="5400000" swAng="5400000"/>
                    <a:close/>
                    <a:moveTo>
                      <a:pt x="5400" y="10800"/>
                    </a:moveTo>
                    <a:arcTo wR="5400" hR="5400" stAng="10800000" swAng="-5400000"/>
                    <a:arcTo wR="5400" hR="5400" stAng="5400000" swAng="-5400000"/>
                    <a:arcTo wR="5400" hR="5400" stAng="0" swAng="-5400000"/>
                    <a:arcTo wR="5400" hR="5400" stAng="-5400000" swAng="-5400000"/>
                    <a:close/>
                  </a:path>
                </a:pathLst>
              </a:custGeom>
              <a:solidFill>
                <a:schemeClr val="bg2"/>
              </a:solidFill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65" name="任意多边形 166964"/>
              <p:cNvSpPr/>
              <p:nvPr/>
            </p:nvSpPr>
            <p:spPr>
              <a:xfrm>
                <a:off x="4241" y="2045"/>
                <a:ext cx="136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496" h="728">
                    <a:moveTo>
                      <a:pt x="184" y="0"/>
                    </a:moveTo>
                    <a:cubicBezTo>
                      <a:pt x="176" y="0"/>
                      <a:pt x="208" y="88"/>
                      <a:pt x="184" y="144"/>
                    </a:cubicBezTo>
                    <a:cubicBezTo>
                      <a:pt x="160" y="200"/>
                      <a:pt x="64" y="256"/>
                      <a:pt x="40" y="336"/>
                    </a:cubicBezTo>
                    <a:cubicBezTo>
                      <a:pt x="16" y="416"/>
                      <a:pt x="0" y="560"/>
                      <a:pt x="40" y="624"/>
                    </a:cubicBezTo>
                    <a:cubicBezTo>
                      <a:pt x="80" y="688"/>
                      <a:pt x="208" y="728"/>
                      <a:pt x="280" y="720"/>
                    </a:cubicBezTo>
                    <a:cubicBezTo>
                      <a:pt x="352" y="712"/>
                      <a:pt x="448" y="632"/>
                      <a:pt x="472" y="576"/>
                    </a:cubicBezTo>
                    <a:cubicBezTo>
                      <a:pt x="496" y="520"/>
                      <a:pt x="432" y="400"/>
                      <a:pt x="424" y="384"/>
                    </a:cubicBezTo>
                    <a:cubicBezTo>
                      <a:pt x="416" y="368"/>
                      <a:pt x="424" y="448"/>
                      <a:pt x="424" y="480"/>
                    </a:cubicBezTo>
                    <a:cubicBezTo>
                      <a:pt x="424" y="512"/>
                      <a:pt x="448" y="544"/>
                      <a:pt x="424" y="576"/>
                    </a:cubicBezTo>
                    <a:cubicBezTo>
                      <a:pt x="400" y="608"/>
                      <a:pt x="328" y="664"/>
                      <a:pt x="280" y="672"/>
                    </a:cubicBezTo>
                    <a:cubicBezTo>
                      <a:pt x="232" y="680"/>
                      <a:pt x="176" y="656"/>
                      <a:pt x="136" y="624"/>
                    </a:cubicBezTo>
                    <a:cubicBezTo>
                      <a:pt x="96" y="592"/>
                      <a:pt x="48" y="520"/>
                      <a:pt x="40" y="480"/>
                    </a:cubicBezTo>
                    <a:cubicBezTo>
                      <a:pt x="32" y="440"/>
                      <a:pt x="56" y="440"/>
                      <a:pt x="88" y="384"/>
                    </a:cubicBezTo>
                    <a:cubicBezTo>
                      <a:pt x="120" y="328"/>
                      <a:pt x="208" y="208"/>
                      <a:pt x="232" y="144"/>
                    </a:cubicBezTo>
                    <a:cubicBezTo>
                      <a:pt x="256" y="80"/>
                      <a:pt x="192" y="0"/>
                      <a:pt x="184" y="0"/>
                    </a:cubicBezTo>
                    <a:close/>
                  </a:path>
                </a:pathLst>
              </a:custGeom>
              <a:solidFill>
                <a:srgbClr val="B2B2B2">
                  <a:alpha val="100000"/>
                </a:srgbClr>
              </a:solidFill>
              <a:ln w="1905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66" name="矩形 166965"/>
              <p:cNvSpPr/>
              <p:nvPr/>
            </p:nvSpPr>
            <p:spPr>
              <a:xfrm>
                <a:off x="4214" y="1661"/>
                <a:ext cx="145" cy="363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67" name="直接连接符 166966"/>
              <p:cNvSpPr/>
              <p:nvPr/>
            </p:nvSpPr>
            <p:spPr>
              <a:xfrm>
                <a:off x="4214" y="1705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68" name="直接连接符 166967"/>
              <p:cNvSpPr/>
              <p:nvPr/>
            </p:nvSpPr>
            <p:spPr>
              <a:xfrm>
                <a:off x="4214" y="1759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69" name="直接连接符 166968"/>
              <p:cNvSpPr/>
              <p:nvPr/>
            </p:nvSpPr>
            <p:spPr>
              <a:xfrm>
                <a:off x="4214" y="1813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70" name="直接连接符 166969"/>
              <p:cNvSpPr/>
              <p:nvPr/>
            </p:nvSpPr>
            <p:spPr>
              <a:xfrm>
                <a:off x="4223" y="1868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71" name="直接连接符 166970"/>
              <p:cNvSpPr/>
              <p:nvPr/>
            </p:nvSpPr>
            <p:spPr>
              <a:xfrm>
                <a:off x="4214" y="1923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72" name="直接连接符 166971"/>
              <p:cNvSpPr/>
              <p:nvPr/>
            </p:nvSpPr>
            <p:spPr>
              <a:xfrm>
                <a:off x="4215" y="1977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73" name="矩形 166972"/>
              <p:cNvSpPr/>
              <p:nvPr/>
            </p:nvSpPr>
            <p:spPr>
              <a:xfrm>
                <a:off x="4195" y="1026"/>
                <a:ext cx="190" cy="816"/>
              </a:xfrm>
              <a:prstGeom prst="rect">
                <a:avLst/>
              </a:prstGeom>
              <a:gradFill rotWithShape="0">
                <a:gsLst>
                  <a:gs pos="0">
                    <a:srgbClr val="B2B2B2">
                      <a:gamma/>
                      <a:tint val="48235"/>
                      <a:invGamma/>
                    </a:srgbClr>
                  </a:gs>
                  <a:gs pos="100000">
                    <a:srgbClr val="B2B2B2"/>
                  </a:gs>
                </a:gsLst>
                <a:lin ang="18900000" scaled="1"/>
                <a:tileRect/>
              </a:gradFill>
              <a:ln w="1905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166974" name="矩形 166973"/>
          <p:cNvSpPr/>
          <p:nvPr/>
        </p:nvSpPr>
        <p:spPr>
          <a:xfrm>
            <a:off x="1530668" y="3246094"/>
            <a:ext cx="755333" cy="215741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75" name="矩形 166974"/>
          <p:cNvSpPr/>
          <p:nvPr/>
        </p:nvSpPr>
        <p:spPr>
          <a:xfrm>
            <a:off x="3743325" y="3268954"/>
            <a:ext cx="756761" cy="388144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76" name="矩形 166975"/>
          <p:cNvSpPr/>
          <p:nvPr/>
        </p:nvSpPr>
        <p:spPr>
          <a:xfrm>
            <a:off x="5957888" y="3394207"/>
            <a:ext cx="756285" cy="743426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78" name="矩形 166977"/>
          <p:cNvSpPr/>
          <p:nvPr/>
        </p:nvSpPr>
        <p:spPr>
          <a:xfrm>
            <a:off x="0" y="4452262"/>
            <a:ext cx="9010365" cy="46166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结论：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物体浸入部分越多，排开的水的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体积越大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，所受浮力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66979" name="文本框 166978"/>
          <p:cNvSpPr txBox="1"/>
          <p:nvPr/>
        </p:nvSpPr>
        <p:spPr>
          <a:xfrm>
            <a:off x="7006829" y="3765206"/>
            <a:ext cx="944165" cy="64516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物体排开的水</a:t>
            </a:r>
          </a:p>
        </p:txBody>
      </p:sp>
      <p:sp>
        <p:nvSpPr>
          <p:cNvPr id="166980" name="文本框 166979"/>
          <p:cNvSpPr txBox="1"/>
          <p:nvPr/>
        </p:nvSpPr>
        <p:spPr>
          <a:xfrm>
            <a:off x="5878116" y="4480772"/>
            <a:ext cx="309880" cy="4603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endParaRPr sz="2400" dirty="0"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6985" name="任意多边形 166984"/>
          <p:cNvSpPr/>
          <p:nvPr/>
        </p:nvSpPr>
        <p:spPr>
          <a:xfrm>
            <a:off x="2527697" y="3209185"/>
            <a:ext cx="739378" cy="1160859"/>
          </a:xfrm>
          <a:custGeom>
            <a:avLst/>
            <a:gdLst/>
            <a:ahLst/>
            <a:cxnLst/>
            <a:rect l="0" t="0" r="0" b="0"/>
            <a:pathLst>
              <a:path w="621" h="975">
                <a:moveTo>
                  <a:pt x="23" y="38"/>
                </a:moveTo>
                <a:cubicBezTo>
                  <a:pt x="46" y="61"/>
                  <a:pt x="204" y="144"/>
                  <a:pt x="250" y="174"/>
                </a:cubicBezTo>
                <a:cubicBezTo>
                  <a:pt x="296" y="204"/>
                  <a:pt x="273" y="175"/>
                  <a:pt x="296" y="220"/>
                </a:cubicBezTo>
                <a:cubicBezTo>
                  <a:pt x="319" y="265"/>
                  <a:pt x="348" y="334"/>
                  <a:pt x="386" y="447"/>
                </a:cubicBezTo>
                <a:cubicBezTo>
                  <a:pt x="424" y="560"/>
                  <a:pt x="484" y="825"/>
                  <a:pt x="522" y="900"/>
                </a:cubicBezTo>
                <a:cubicBezTo>
                  <a:pt x="560" y="975"/>
                  <a:pt x="605" y="938"/>
                  <a:pt x="613" y="900"/>
                </a:cubicBezTo>
                <a:cubicBezTo>
                  <a:pt x="621" y="862"/>
                  <a:pt x="598" y="779"/>
                  <a:pt x="568" y="673"/>
                </a:cubicBezTo>
                <a:cubicBezTo>
                  <a:pt x="538" y="567"/>
                  <a:pt x="508" y="371"/>
                  <a:pt x="432" y="265"/>
                </a:cubicBezTo>
                <a:cubicBezTo>
                  <a:pt x="356" y="159"/>
                  <a:pt x="182" y="76"/>
                  <a:pt x="114" y="38"/>
                </a:cubicBezTo>
                <a:cubicBezTo>
                  <a:pt x="46" y="0"/>
                  <a:pt x="0" y="15"/>
                  <a:pt x="23" y="38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86" name="任意多边形 166985"/>
          <p:cNvSpPr/>
          <p:nvPr/>
        </p:nvSpPr>
        <p:spPr>
          <a:xfrm>
            <a:off x="4716066" y="3200850"/>
            <a:ext cx="739378" cy="1160860"/>
          </a:xfrm>
          <a:custGeom>
            <a:avLst/>
            <a:gdLst/>
            <a:ahLst/>
            <a:cxnLst/>
            <a:rect l="0" t="0" r="0" b="0"/>
            <a:pathLst>
              <a:path w="621" h="975">
                <a:moveTo>
                  <a:pt x="23" y="38"/>
                </a:moveTo>
                <a:cubicBezTo>
                  <a:pt x="46" y="61"/>
                  <a:pt x="204" y="144"/>
                  <a:pt x="250" y="174"/>
                </a:cubicBezTo>
                <a:cubicBezTo>
                  <a:pt x="296" y="204"/>
                  <a:pt x="273" y="175"/>
                  <a:pt x="296" y="220"/>
                </a:cubicBezTo>
                <a:cubicBezTo>
                  <a:pt x="319" y="265"/>
                  <a:pt x="348" y="334"/>
                  <a:pt x="386" y="447"/>
                </a:cubicBezTo>
                <a:cubicBezTo>
                  <a:pt x="424" y="560"/>
                  <a:pt x="484" y="825"/>
                  <a:pt x="522" y="900"/>
                </a:cubicBezTo>
                <a:cubicBezTo>
                  <a:pt x="560" y="975"/>
                  <a:pt x="605" y="938"/>
                  <a:pt x="613" y="900"/>
                </a:cubicBezTo>
                <a:cubicBezTo>
                  <a:pt x="621" y="862"/>
                  <a:pt x="598" y="779"/>
                  <a:pt x="568" y="673"/>
                </a:cubicBezTo>
                <a:cubicBezTo>
                  <a:pt x="538" y="567"/>
                  <a:pt x="508" y="371"/>
                  <a:pt x="432" y="265"/>
                </a:cubicBezTo>
                <a:cubicBezTo>
                  <a:pt x="356" y="159"/>
                  <a:pt x="182" y="76"/>
                  <a:pt x="114" y="38"/>
                </a:cubicBezTo>
                <a:cubicBezTo>
                  <a:pt x="46" y="0"/>
                  <a:pt x="0" y="15"/>
                  <a:pt x="23" y="38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" name="矩形 1"/>
          <p:cNvSpPr/>
          <p:nvPr/>
        </p:nvSpPr>
        <p:spPr>
          <a:xfrm>
            <a:off x="2609374" y="4170019"/>
            <a:ext cx="756761" cy="200025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71372" name="文本框 271371"/>
          <p:cNvSpPr txBox="1"/>
          <p:nvPr/>
        </p:nvSpPr>
        <p:spPr>
          <a:xfrm>
            <a:off x="1461088" y="568510"/>
            <a:ext cx="6376988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探究</a:t>
            </a:r>
            <a:r>
              <a:rPr lang="en-US" altLang="zh-CN" dirty="0"/>
              <a:t>2</a:t>
            </a:r>
            <a:r>
              <a:rPr lang="zh-CN" altLang="en-US" dirty="0"/>
              <a:t>：浮力可能与物体浸入液体的体积有关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66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66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69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16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66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66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69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16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66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66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69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16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170" name="组合 263169"/>
          <p:cNvGrpSpPr/>
          <p:nvPr/>
        </p:nvGrpSpPr>
        <p:grpSpPr>
          <a:xfrm>
            <a:off x="2153841" y="1172263"/>
            <a:ext cx="382190" cy="2471738"/>
            <a:chOff x="657" y="300"/>
            <a:chExt cx="372" cy="2404"/>
          </a:xfrm>
        </p:grpSpPr>
        <p:grpSp>
          <p:nvGrpSpPr>
            <p:cNvPr id="263171" name="组合 263170"/>
            <p:cNvGrpSpPr/>
            <p:nvPr/>
          </p:nvGrpSpPr>
          <p:grpSpPr>
            <a:xfrm>
              <a:off x="657" y="300"/>
              <a:ext cx="363" cy="1804"/>
              <a:chOff x="2880" y="583"/>
              <a:chExt cx="816" cy="2620"/>
            </a:xfrm>
          </p:grpSpPr>
          <p:sp>
            <p:nvSpPr>
              <p:cNvPr id="263172" name="矩形 263171"/>
              <p:cNvSpPr/>
              <p:nvPr/>
            </p:nvSpPr>
            <p:spPr>
              <a:xfrm>
                <a:off x="2880" y="935"/>
                <a:ext cx="816" cy="1769"/>
              </a:xfrm>
              <a:prstGeom prst="rect">
                <a:avLst/>
              </a:prstGeom>
              <a:solidFill>
                <a:schemeClr val="accent1"/>
              </a:solidFill>
              <a:ln w="3175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173" name="直接连接符 263172"/>
              <p:cNvSpPr/>
              <p:nvPr/>
            </p:nvSpPr>
            <p:spPr>
              <a:xfrm>
                <a:off x="3300" y="799"/>
                <a:ext cx="0" cy="222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4" name="椭圆 263173"/>
              <p:cNvSpPr/>
              <p:nvPr/>
            </p:nvSpPr>
            <p:spPr>
              <a:xfrm>
                <a:off x="3188" y="583"/>
                <a:ext cx="227" cy="227"/>
              </a:xfrm>
              <a:prstGeom prst="ellipse">
                <a:avLst/>
              </a:prstGeom>
              <a:solidFill>
                <a:srgbClr val="FF6600"/>
              </a:solidFill>
              <a:ln w="412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175" name="直接连接符 263174"/>
              <p:cNvSpPr/>
              <p:nvPr/>
            </p:nvSpPr>
            <p:spPr>
              <a:xfrm>
                <a:off x="3116" y="1052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6" name="直接连接符 263175"/>
              <p:cNvSpPr/>
              <p:nvPr/>
            </p:nvSpPr>
            <p:spPr>
              <a:xfrm>
                <a:off x="3199" y="112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7" name="直接连接符 263176"/>
              <p:cNvSpPr/>
              <p:nvPr/>
            </p:nvSpPr>
            <p:spPr>
              <a:xfrm>
                <a:off x="3198" y="1176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8" name="直接连接符 263177"/>
              <p:cNvSpPr/>
              <p:nvPr/>
            </p:nvSpPr>
            <p:spPr>
              <a:xfrm>
                <a:off x="3197" y="1230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9" name="直接连接符 263178"/>
              <p:cNvSpPr/>
              <p:nvPr/>
            </p:nvSpPr>
            <p:spPr>
              <a:xfrm>
                <a:off x="3195" y="129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0" name="直接连接符 263179"/>
              <p:cNvSpPr/>
              <p:nvPr/>
            </p:nvSpPr>
            <p:spPr>
              <a:xfrm>
                <a:off x="3133" y="1353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1" name="直接连接符 263180"/>
              <p:cNvSpPr/>
              <p:nvPr/>
            </p:nvSpPr>
            <p:spPr>
              <a:xfrm>
                <a:off x="3207" y="14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2" name="直接连接符 263181"/>
              <p:cNvSpPr/>
              <p:nvPr/>
            </p:nvSpPr>
            <p:spPr>
              <a:xfrm>
                <a:off x="3206" y="14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3" name="直接连接符 263182"/>
              <p:cNvSpPr/>
              <p:nvPr/>
            </p:nvSpPr>
            <p:spPr>
              <a:xfrm>
                <a:off x="3205" y="15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4" name="直接连接符 263183"/>
              <p:cNvSpPr/>
              <p:nvPr/>
            </p:nvSpPr>
            <p:spPr>
              <a:xfrm>
                <a:off x="3203" y="15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5" name="直接连接符 263184"/>
              <p:cNvSpPr/>
              <p:nvPr/>
            </p:nvSpPr>
            <p:spPr>
              <a:xfrm>
                <a:off x="3141" y="16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6" name="直接连接符 263185"/>
              <p:cNvSpPr/>
              <p:nvPr/>
            </p:nvSpPr>
            <p:spPr>
              <a:xfrm>
                <a:off x="3209" y="17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7" name="直接连接符 263186"/>
              <p:cNvSpPr/>
              <p:nvPr/>
            </p:nvSpPr>
            <p:spPr>
              <a:xfrm>
                <a:off x="3208" y="17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8" name="直接连接符 263187"/>
              <p:cNvSpPr/>
              <p:nvPr/>
            </p:nvSpPr>
            <p:spPr>
              <a:xfrm>
                <a:off x="3207" y="18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9" name="直接连接符 263188"/>
              <p:cNvSpPr/>
              <p:nvPr/>
            </p:nvSpPr>
            <p:spPr>
              <a:xfrm>
                <a:off x="3205" y="18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0" name="直接连接符 263189"/>
              <p:cNvSpPr/>
              <p:nvPr/>
            </p:nvSpPr>
            <p:spPr>
              <a:xfrm>
                <a:off x="3143" y="19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1" name="直接连接符 263190"/>
              <p:cNvSpPr/>
              <p:nvPr/>
            </p:nvSpPr>
            <p:spPr>
              <a:xfrm>
                <a:off x="3197" y="20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2" name="直接连接符 263191"/>
              <p:cNvSpPr/>
              <p:nvPr/>
            </p:nvSpPr>
            <p:spPr>
              <a:xfrm>
                <a:off x="3196" y="207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3" name="直接连接符 263192"/>
              <p:cNvSpPr/>
              <p:nvPr/>
            </p:nvSpPr>
            <p:spPr>
              <a:xfrm>
                <a:off x="3195" y="212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4" name="直接连接符 263193"/>
              <p:cNvSpPr/>
              <p:nvPr/>
            </p:nvSpPr>
            <p:spPr>
              <a:xfrm>
                <a:off x="3193" y="218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5" name="直接连接符 263194"/>
              <p:cNvSpPr/>
              <p:nvPr/>
            </p:nvSpPr>
            <p:spPr>
              <a:xfrm>
                <a:off x="3131" y="2248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6" name="直接连接符 263195"/>
              <p:cNvSpPr/>
              <p:nvPr/>
            </p:nvSpPr>
            <p:spPr>
              <a:xfrm>
                <a:off x="3207" y="231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7" name="直接连接符 263196"/>
              <p:cNvSpPr/>
              <p:nvPr/>
            </p:nvSpPr>
            <p:spPr>
              <a:xfrm>
                <a:off x="3206" y="2364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8" name="直接连接符 263197"/>
              <p:cNvSpPr/>
              <p:nvPr/>
            </p:nvSpPr>
            <p:spPr>
              <a:xfrm>
                <a:off x="3205" y="24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9" name="直接连接符 263198"/>
              <p:cNvSpPr/>
              <p:nvPr/>
            </p:nvSpPr>
            <p:spPr>
              <a:xfrm>
                <a:off x="3203" y="248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00" name="直接连接符 263199"/>
              <p:cNvSpPr/>
              <p:nvPr/>
            </p:nvSpPr>
            <p:spPr>
              <a:xfrm>
                <a:off x="3141" y="2541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01" name="任意多边形 263200"/>
              <p:cNvSpPr/>
              <p:nvPr/>
            </p:nvSpPr>
            <p:spPr>
              <a:xfrm>
                <a:off x="3152" y="3022"/>
                <a:ext cx="158" cy="181"/>
              </a:xfrm>
              <a:custGeom>
                <a:avLst/>
                <a:gdLst/>
                <a:ahLst/>
                <a:cxnLst/>
                <a:rect l="0" t="0" r="0" b="0"/>
                <a:pathLst>
                  <a:path w="158" h="181">
                    <a:moveTo>
                      <a:pt x="151" y="0"/>
                    </a:moveTo>
                    <a:cubicBezTo>
                      <a:pt x="154" y="53"/>
                      <a:pt x="158" y="106"/>
                      <a:pt x="151" y="136"/>
                    </a:cubicBezTo>
                    <a:cubicBezTo>
                      <a:pt x="144" y="166"/>
                      <a:pt x="129" y="181"/>
                      <a:pt x="106" y="181"/>
                    </a:cubicBezTo>
                    <a:cubicBezTo>
                      <a:pt x="83" y="181"/>
                      <a:pt x="30" y="159"/>
                      <a:pt x="15" y="136"/>
                    </a:cubicBezTo>
                    <a:cubicBezTo>
                      <a:pt x="0" y="113"/>
                      <a:pt x="7" y="79"/>
                      <a:pt x="15" y="45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02" name="组合 263201"/>
            <p:cNvGrpSpPr/>
            <p:nvPr/>
          </p:nvGrpSpPr>
          <p:grpSpPr>
            <a:xfrm>
              <a:off x="703" y="2086"/>
              <a:ext cx="227" cy="618"/>
              <a:chOff x="703" y="2540"/>
              <a:chExt cx="227" cy="618"/>
            </a:xfrm>
          </p:grpSpPr>
          <p:sp>
            <p:nvSpPr>
              <p:cNvPr id="263203" name="直接连接符 263202"/>
              <p:cNvSpPr/>
              <p:nvPr/>
            </p:nvSpPr>
            <p:spPr>
              <a:xfrm>
                <a:off x="821" y="2540"/>
                <a:ext cx="0" cy="318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04" name="矩形 263203"/>
              <p:cNvSpPr/>
              <p:nvPr/>
            </p:nvSpPr>
            <p:spPr>
              <a:xfrm>
                <a:off x="703" y="2840"/>
                <a:ext cx="227" cy="318"/>
              </a:xfrm>
              <a:prstGeom prst="rect">
                <a:avLst/>
              </a:prstGeom>
              <a:solidFill>
                <a:srgbClr val="000000"/>
              </a:solidFill>
              <a:ln w="412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05" name="组合 263204"/>
            <p:cNvGrpSpPr/>
            <p:nvPr/>
          </p:nvGrpSpPr>
          <p:grpSpPr>
            <a:xfrm rot="5400000">
              <a:off x="806" y="1349"/>
              <a:ext cx="92" cy="353"/>
              <a:chOff x="2380" y="2205"/>
              <a:chExt cx="92" cy="353"/>
            </a:xfrm>
          </p:grpSpPr>
          <p:sp>
            <p:nvSpPr>
              <p:cNvPr id="263206" name="等腰三角形 263205"/>
              <p:cNvSpPr/>
              <p:nvPr/>
            </p:nvSpPr>
            <p:spPr>
              <a:xfrm>
                <a:off x="2381" y="2205"/>
                <a:ext cx="91" cy="18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07" name="等腰三角形 263206"/>
              <p:cNvSpPr/>
              <p:nvPr/>
            </p:nvSpPr>
            <p:spPr>
              <a:xfrm flipV="1">
                <a:off x="2380" y="2377"/>
                <a:ext cx="91" cy="181"/>
              </a:xfrm>
              <a:prstGeom prst="triangle">
                <a:avLst>
                  <a:gd name="adj" fmla="val 505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263208" name="直接连接符 263207"/>
          <p:cNvSpPr/>
          <p:nvPr/>
        </p:nvSpPr>
        <p:spPr>
          <a:xfrm flipH="1">
            <a:off x="2482691" y="1964029"/>
            <a:ext cx="2425065" cy="8096"/>
          </a:xfrm>
          <a:prstGeom prst="line">
            <a:avLst/>
          </a:prstGeom>
          <a:ln w="41275" cap="flat" cmpd="sng">
            <a:solidFill>
              <a:srgbClr val="00B050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263209" name="组合 263208"/>
          <p:cNvGrpSpPr/>
          <p:nvPr/>
        </p:nvGrpSpPr>
        <p:grpSpPr>
          <a:xfrm>
            <a:off x="3126581" y="1171072"/>
            <a:ext cx="839391" cy="2799160"/>
            <a:chOff x="2608" y="299"/>
            <a:chExt cx="817" cy="2723"/>
          </a:xfrm>
        </p:grpSpPr>
        <p:grpSp>
          <p:nvGrpSpPr>
            <p:cNvPr id="263210" name="组合 263209"/>
            <p:cNvGrpSpPr/>
            <p:nvPr/>
          </p:nvGrpSpPr>
          <p:grpSpPr>
            <a:xfrm>
              <a:off x="2608" y="2069"/>
              <a:ext cx="817" cy="953"/>
              <a:chOff x="1519" y="2751"/>
              <a:chExt cx="817" cy="953"/>
            </a:xfrm>
          </p:grpSpPr>
          <p:sp>
            <p:nvSpPr>
              <p:cNvPr id="263211" name="矩形 263210"/>
              <p:cNvSpPr/>
              <p:nvPr/>
            </p:nvSpPr>
            <p:spPr>
              <a:xfrm>
                <a:off x="1519" y="3022"/>
                <a:ext cx="817" cy="681"/>
              </a:xfrm>
              <a:prstGeom prst="rect">
                <a:avLst/>
              </a:prstGeom>
              <a:pattFill prst="dashHorz">
                <a:fgClr>
                  <a:schemeClr val="accent1"/>
                </a:fgClr>
                <a:bgClr>
                  <a:schemeClr val="bg1"/>
                </a:bgClr>
              </a:patt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12" name="直接连接符 263211"/>
              <p:cNvSpPr/>
              <p:nvPr/>
            </p:nvSpPr>
            <p:spPr>
              <a:xfrm>
                <a:off x="1519" y="2797"/>
                <a:ext cx="0" cy="907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13" name="直接连接符 263212"/>
              <p:cNvSpPr/>
              <p:nvPr/>
            </p:nvSpPr>
            <p:spPr>
              <a:xfrm>
                <a:off x="1519" y="3704"/>
                <a:ext cx="817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14" name="直接连接符 263213"/>
              <p:cNvSpPr/>
              <p:nvPr/>
            </p:nvSpPr>
            <p:spPr>
              <a:xfrm flipV="1">
                <a:off x="2336" y="2751"/>
                <a:ext cx="0" cy="953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63215" name="组合 263214"/>
            <p:cNvGrpSpPr/>
            <p:nvPr/>
          </p:nvGrpSpPr>
          <p:grpSpPr>
            <a:xfrm>
              <a:off x="2880" y="299"/>
              <a:ext cx="363" cy="1804"/>
              <a:chOff x="2880" y="583"/>
              <a:chExt cx="816" cy="2620"/>
            </a:xfrm>
          </p:grpSpPr>
          <p:sp>
            <p:nvSpPr>
              <p:cNvPr id="263216" name="矩形 263215"/>
              <p:cNvSpPr/>
              <p:nvPr/>
            </p:nvSpPr>
            <p:spPr>
              <a:xfrm>
                <a:off x="2880" y="935"/>
                <a:ext cx="816" cy="1769"/>
              </a:xfrm>
              <a:prstGeom prst="rect">
                <a:avLst/>
              </a:prstGeom>
              <a:solidFill>
                <a:schemeClr val="accent1"/>
              </a:solidFill>
              <a:ln w="3175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17" name="直接连接符 263216"/>
              <p:cNvSpPr/>
              <p:nvPr/>
            </p:nvSpPr>
            <p:spPr>
              <a:xfrm>
                <a:off x="3300" y="799"/>
                <a:ext cx="0" cy="222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18" name="椭圆 263217"/>
              <p:cNvSpPr/>
              <p:nvPr/>
            </p:nvSpPr>
            <p:spPr>
              <a:xfrm>
                <a:off x="3188" y="583"/>
                <a:ext cx="227" cy="227"/>
              </a:xfrm>
              <a:prstGeom prst="ellipse">
                <a:avLst/>
              </a:prstGeom>
              <a:solidFill>
                <a:srgbClr val="FF6600"/>
              </a:solidFill>
              <a:ln w="412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19" name="直接连接符 263218"/>
              <p:cNvSpPr/>
              <p:nvPr/>
            </p:nvSpPr>
            <p:spPr>
              <a:xfrm>
                <a:off x="3116" y="1052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0" name="直接连接符 263219"/>
              <p:cNvSpPr/>
              <p:nvPr/>
            </p:nvSpPr>
            <p:spPr>
              <a:xfrm>
                <a:off x="3199" y="112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1" name="直接连接符 263220"/>
              <p:cNvSpPr/>
              <p:nvPr/>
            </p:nvSpPr>
            <p:spPr>
              <a:xfrm>
                <a:off x="3198" y="1176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2" name="直接连接符 263221"/>
              <p:cNvSpPr/>
              <p:nvPr/>
            </p:nvSpPr>
            <p:spPr>
              <a:xfrm>
                <a:off x="3197" y="1230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3" name="直接连接符 263222"/>
              <p:cNvSpPr/>
              <p:nvPr/>
            </p:nvSpPr>
            <p:spPr>
              <a:xfrm>
                <a:off x="3195" y="129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4" name="直接连接符 263223"/>
              <p:cNvSpPr/>
              <p:nvPr/>
            </p:nvSpPr>
            <p:spPr>
              <a:xfrm>
                <a:off x="3133" y="1353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5" name="直接连接符 263224"/>
              <p:cNvSpPr/>
              <p:nvPr/>
            </p:nvSpPr>
            <p:spPr>
              <a:xfrm>
                <a:off x="3207" y="14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6" name="直接连接符 263225"/>
              <p:cNvSpPr/>
              <p:nvPr/>
            </p:nvSpPr>
            <p:spPr>
              <a:xfrm>
                <a:off x="3206" y="14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7" name="直接连接符 263226"/>
              <p:cNvSpPr/>
              <p:nvPr/>
            </p:nvSpPr>
            <p:spPr>
              <a:xfrm>
                <a:off x="3205" y="15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8" name="直接连接符 263227"/>
              <p:cNvSpPr/>
              <p:nvPr/>
            </p:nvSpPr>
            <p:spPr>
              <a:xfrm>
                <a:off x="3203" y="15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9" name="直接连接符 263228"/>
              <p:cNvSpPr/>
              <p:nvPr/>
            </p:nvSpPr>
            <p:spPr>
              <a:xfrm>
                <a:off x="3141" y="16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0" name="直接连接符 263229"/>
              <p:cNvSpPr/>
              <p:nvPr/>
            </p:nvSpPr>
            <p:spPr>
              <a:xfrm>
                <a:off x="3209" y="17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1" name="直接连接符 263230"/>
              <p:cNvSpPr/>
              <p:nvPr/>
            </p:nvSpPr>
            <p:spPr>
              <a:xfrm>
                <a:off x="3208" y="17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2" name="直接连接符 263231"/>
              <p:cNvSpPr/>
              <p:nvPr/>
            </p:nvSpPr>
            <p:spPr>
              <a:xfrm>
                <a:off x="3207" y="18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3" name="直接连接符 263232"/>
              <p:cNvSpPr/>
              <p:nvPr/>
            </p:nvSpPr>
            <p:spPr>
              <a:xfrm>
                <a:off x="3205" y="18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4" name="直接连接符 263233"/>
              <p:cNvSpPr/>
              <p:nvPr/>
            </p:nvSpPr>
            <p:spPr>
              <a:xfrm>
                <a:off x="3143" y="19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5" name="直接连接符 263234"/>
              <p:cNvSpPr/>
              <p:nvPr/>
            </p:nvSpPr>
            <p:spPr>
              <a:xfrm>
                <a:off x="3197" y="20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6" name="直接连接符 263235"/>
              <p:cNvSpPr/>
              <p:nvPr/>
            </p:nvSpPr>
            <p:spPr>
              <a:xfrm>
                <a:off x="3196" y="207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7" name="直接连接符 263236"/>
              <p:cNvSpPr/>
              <p:nvPr/>
            </p:nvSpPr>
            <p:spPr>
              <a:xfrm>
                <a:off x="3195" y="212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8" name="直接连接符 263237"/>
              <p:cNvSpPr/>
              <p:nvPr/>
            </p:nvSpPr>
            <p:spPr>
              <a:xfrm>
                <a:off x="3193" y="218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9" name="直接连接符 263238"/>
              <p:cNvSpPr/>
              <p:nvPr/>
            </p:nvSpPr>
            <p:spPr>
              <a:xfrm>
                <a:off x="3131" y="2248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0" name="直接连接符 263239"/>
              <p:cNvSpPr/>
              <p:nvPr/>
            </p:nvSpPr>
            <p:spPr>
              <a:xfrm>
                <a:off x="3207" y="231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1" name="直接连接符 263240"/>
              <p:cNvSpPr/>
              <p:nvPr/>
            </p:nvSpPr>
            <p:spPr>
              <a:xfrm>
                <a:off x="3206" y="2364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2" name="直接连接符 263241"/>
              <p:cNvSpPr/>
              <p:nvPr/>
            </p:nvSpPr>
            <p:spPr>
              <a:xfrm>
                <a:off x="3205" y="24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3" name="直接连接符 263242"/>
              <p:cNvSpPr/>
              <p:nvPr/>
            </p:nvSpPr>
            <p:spPr>
              <a:xfrm>
                <a:off x="3203" y="248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4" name="直接连接符 263243"/>
              <p:cNvSpPr/>
              <p:nvPr/>
            </p:nvSpPr>
            <p:spPr>
              <a:xfrm>
                <a:off x="3141" y="2541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5" name="任意多边形 263244"/>
              <p:cNvSpPr/>
              <p:nvPr/>
            </p:nvSpPr>
            <p:spPr>
              <a:xfrm>
                <a:off x="3152" y="3022"/>
                <a:ext cx="158" cy="181"/>
              </a:xfrm>
              <a:custGeom>
                <a:avLst/>
                <a:gdLst/>
                <a:ahLst/>
                <a:cxnLst/>
                <a:rect l="0" t="0" r="0" b="0"/>
                <a:pathLst>
                  <a:path w="158" h="181">
                    <a:moveTo>
                      <a:pt x="151" y="0"/>
                    </a:moveTo>
                    <a:cubicBezTo>
                      <a:pt x="154" y="53"/>
                      <a:pt x="158" y="106"/>
                      <a:pt x="151" y="136"/>
                    </a:cubicBezTo>
                    <a:cubicBezTo>
                      <a:pt x="144" y="166"/>
                      <a:pt x="129" y="181"/>
                      <a:pt x="106" y="181"/>
                    </a:cubicBezTo>
                    <a:cubicBezTo>
                      <a:pt x="83" y="181"/>
                      <a:pt x="30" y="159"/>
                      <a:pt x="15" y="136"/>
                    </a:cubicBezTo>
                    <a:cubicBezTo>
                      <a:pt x="0" y="113"/>
                      <a:pt x="7" y="79"/>
                      <a:pt x="15" y="45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46" name="组合 263245"/>
            <p:cNvGrpSpPr/>
            <p:nvPr/>
          </p:nvGrpSpPr>
          <p:grpSpPr>
            <a:xfrm rot="5400000">
              <a:off x="3010" y="759"/>
              <a:ext cx="92" cy="353"/>
              <a:chOff x="2380" y="2205"/>
              <a:chExt cx="92" cy="353"/>
            </a:xfrm>
          </p:grpSpPr>
          <p:sp>
            <p:nvSpPr>
              <p:cNvPr id="263247" name="等腰三角形 263246"/>
              <p:cNvSpPr/>
              <p:nvPr/>
            </p:nvSpPr>
            <p:spPr>
              <a:xfrm>
                <a:off x="2381" y="2205"/>
                <a:ext cx="91" cy="18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48" name="等腰三角形 263247"/>
              <p:cNvSpPr/>
              <p:nvPr/>
            </p:nvSpPr>
            <p:spPr>
              <a:xfrm flipV="1">
                <a:off x="2380" y="2377"/>
                <a:ext cx="91" cy="181"/>
              </a:xfrm>
              <a:prstGeom prst="triangle">
                <a:avLst>
                  <a:gd name="adj" fmla="val 505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49" name="组合 263248"/>
            <p:cNvGrpSpPr/>
            <p:nvPr/>
          </p:nvGrpSpPr>
          <p:grpSpPr>
            <a:xfrm>
              <a:off x="2926" y="2113"/>
              <a:ext cx="227" cy="618"/>
              <a:chOff x="703" y="2540"/>
              <a:chExt cx="227" cy="618"/>
            </a:xfrm>
          </p:grpSpPr>
          <p:sp>
            <p:nvSpPr>
              <p:cNvPr id="263250" name="直接连接符 263249"/>
              <p:cNvSpPr/>
              <p:nvPr/>
            </p:nvSpPr>
            <p:spPr>
              <a:xfrm>
                <a:off x="821" y="2540"/>
                <a:ext cx="0" cy="318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51" name="矩形 263250"/>
              <p:cNvSpPr/>
              <p:nvPr/>
            </p:nvSpPr>
            <p:spPr>
              <a:xfrm>
                <a:off x="703" y="2840"/>
                <a:ext cx="227" cy="318"/>
              </a:xfrm>
              <a:prstGeom prst="rect">
                <a:avLst/>
              </a:prstGeom>
              <a:solidFill>
                <a:srgbClr val="000000"/>
              </a:solidFill>
              <a:ln w="412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263252" name="直接连接符 263251"/>
          <p:cNvSpPr/>
          <p:nvPr/>
        </p:nvSpPr>
        <p:spPr>
          <a:xfrm flipH="1">
            <a:off x="2153841" y="1818772"/>
            <a:ext cx="1241822" cy="5954"/>
          </a:xfrm>
          <a:prstGeom prst="line">
            <a:avLst/>
          </a:prstGeom>
          <a:ln w="41275" cap="flat" cmpd="sng">
            <a:solidFill>
              <a:schemeClr val="accent2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263253" name="组合 263252"/>
          <p:cNvGrpSpPr/>
          <p:nvPr/>
        </p:nvGrpSpPr>
        <p:grpSpPr>
          <a:xfrm>
            <a:off x="4529138" y="1170596"/>
            <a:ext cx="839391" cy="2799160"/>
            <a:chOff x="2154" y="269"/>
            <a:chExt cx="705" cy="2351"/>
          </a:xfrm>
        </p:grpSpPr>
        <p:grpSp>
          <p:nvGrpSpPr>
            <p:cNvPr id="263254" name="组合 263253"/>
            <p:cNvGrpSpPr/>
            <p:nvPr/>
          </p:nvGrpSpPr>
          <p:grpSpPr>
            <a:xfrm>
              <a:off x="2154" y="1797"/>
              <a:ext cx="705" cy="823"/>
              <a:chOff x="1519" y="2751"/>
              <a:chExt cx="817" cy="953"/>
            </a:xfrm>
          </p:grpSpPr>
          <p:sp>
            <p:nvSpPr>
              <p:cNvPr id="263255" name="矩形 263254"/>
              <p:cNvSpPr/>
              <p:nvPr/>
            </p:nvSpPr>
            <p:spPr>
              <a:xfrm>
                <a:off x="1519" y="3022"/>
                <a:ext cx="817" cy="681"/>
              </a:xfrm>
              <a:prstGeom prst="rect">
                <a:avLst/>
              </a:prstGeom>
              <a:pattFill prst="dashHorz">
                <a:fgClr>
                  <a:schemeClr val="accent1"/>
                </a:fgClr>
                <a:bgClr>
                  <a:schemeClr val="bg1"/>
                </a:bgClr>
              </a:patt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56" name="直接连接符 263255"/>
              <p:cNvSpPr/>
              <p:nvPr/>
            </p:nvSpPr>
            <p:spPr>
              <a:xfrm>
                <a:off x="1519" y="2797"/>
                <a:ext cx="0" cy="907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57" name="直接连接符 263256"/>
              <p:cNvSpPr/>
              <p:nvPr/>
            </p:nvSpPr>
            <p:spPr>
              <a:xfrm>
                <a:off x="1519" y="3704"/>
                <a:ext cx="817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58" name="直接连接符 263257"/>
              <p:cNvSpPr/>
              <p:nvPr/>
            </p:nvSpPr>
            <p:spPr>
              <a:xfrm flipV="1">
                <a:off x="2336" y="2751"/>
                <a:ext cx="0" cy="953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63259" name="组合 263258"/>
            <p:cNvGrpSpPr/>
            <p:nvPr/>
          </p:nvGrpSpPr>
          <p:grpSpPr>
            <a:xfrm>
              <a:off x="2389" y="269"/>
              <a:ext cx="313" cy="1558"/>
              <a:chOff x="2880" y="583"/>
              <a:chExt cx="816" cy="2620"/>
            </a:xfrm>
          </p:grpSpPr>
          <p:sp>
            <p:nvSpPr>
              <p:cNvPr id="263260" name="矩形 263259"/>
              <p:cNvSpPr/>
              <p:nvPr/>
            </p:nvSpPr>
            <p:spPr>
              <a:xfrm>
                <a:off x="2880" y="935"/>
                <a:ext cx="816" cy="1769"/>
              </a:xfrm>
              <a:prstGeom prst="rect">
                <a:avLst/>
              </a:prstGeom>
              <a:solidFill>
                <a:schemeClr val="accent1"/>
              </a:solidFill>
              <a:ln w="3175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61" name="直接连接符 263260"/>
              <p:cNvSpPr/>
              <p:nvPr/>
            </p:nvSpPr>
            <p:spPr>
              <a:xfrm>
                <a:off x="3300" y="799"/>
                <a:ext cx="0" cy="222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2" name="椭圆 263261"/>
              <p:cNvSpPr/>
              <p:nvPr/>
            </p:nvSpPr>
            <p:spPr>
              <a:xfrm>
                <a:off x="3188" y="583"/>
                <a:ext cx="227" cy="227"/>
              </a:xfrm>
              <a:prstGeom prst="ellipse">
                <a:avLst/>
              </a:prstGeom>
              <a:solidFill>
                <a:srgbClr val="FF6600"/>
              </a:solidFill>
              <a:ln w="412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63" name="直接连接符 263262"/>
              <p:cNvSpPr/>
              <p:nvPr/>
            </p:nvSpPr>
            <p:spPr>
              <a:xfrm>
                <a:off x="3116" y="1052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4" name="直接连接符 263263"/>
              <p:cNvSpPr/>
              <p:nvPr/>
            </p:nvSpPr>
            <p:spPr>
              <a:xfrm>
                <a:off x="3199" y="112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5" name="直接连接符 263264"/>
              <p:cNvSpPr/>
              <p:nvPr/>
            </p:nvSpPr>
            <p:spPr>
              <a:xfrm>
                <a:off x="3198" y="1176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6" name="直接连接符 263265"/>
              <p:cNvSpPr/>
              <p:nvPr/>
            </p:nvSpPr>
            <p:spPr>
              <a:xfrm>
                <a:off x="3197" y="1230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7" name="直接连接符 263266"/>
              <p:cNvSpPr/>
              <p:nvPr/>
            </p:nvSpPr>
            <p:spPr>
              <a:xfrm>
                <a:off x="3195" y="129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8" name="直接连接符 263267"/>
              <p:cNvSpPr/>
              <p:nvPr/>
            </p:nvSpPr>
            <p:spPr>
              <a:xfrm>
                <a:off x="3133" y="1353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9" name="直接连接符 263268"/>
              <p:cNvSpPr/>
              <p:nvPr/>
            </p:nvSpPr>
            <p:spPr>
              <a:xfrm>
                <a:off x="3207" y="14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0" name="直接连接符 263269"/>
              <p:cNvSpPr/>
              <p:nvPr/>
            </p:nvSpPr>
            <p:spPr>
              <a:xfrm>
                <a:off x="3206" y="14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1" name="直接连接符 263270"/>
              <p:cNvSpPr/>
              <p:nvPr/>
            </p:nvSpPr>
            <p:spPr>
              <a:xfrm>
                <a:off x="3205" y="15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2" name="直接连接符 263271"/>
              <p:cNvSpPr/>
              <p:nvPr/>
            </p:nvSpPr>
            <p:spPr>
              <a:xfrm>
                <a:off x="3203" y="15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3" name="直接连接符 263272"/>
              <p:cNvSpPr/>
              <p:nvPr/>
            </p:nvSpPr>
            <p:spPr>
              <a:xfrm>
                <a:off x="3141" y="16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4" name="直接连接符 263273"/>
              <p:cNvSpPr/>
              <p:nvPr/>
            </p:nvSpPr>
            <p:spPr>
              <a:xfrm>
                <a:off x="3209" y="17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5" name="直接连接符 263274"/>
              <p:cNvSpPr/>
              <p:nvPr/>
            </p:nvSpPr>
            <p:spPr>
              <a:xfrm>
                <a:off x="3208" y="17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6" name="直接连接符 263275"/>
              <p:cNvSpPr/>
              <p:nvPr/>
            </p:nvSpPr>
            <p:spPr>
              <a:xfrm>
                <a:off x="3207" y="18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7" name="直接连接符 263276"/>
              <p:cNvSpPr/>
              <p:nvPr/>
            </p:nvSpPr>
            <p:spPr>
              <a:xfrm>
                <a:off x="3205" y="18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8" name="直接连接符 263277"/>
              <p:cNvSpPr/>
              <p:nvPr/>
            </p:nvSpPr>
            <p:spPr>
              <a:xfrm>
                <a:off x="3143" y="19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9" name="直接连接符 263278"/>
              <p:cNvSpPr/>
              <p:nvPr/>
            </p:nvSpPr>
            <p:spPr>
              <a:xfrm>
                <a:off x="3197" y="20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0" name="直接连接符 263279"/>
              <p:cNvSpPr/>
              <p:nvPr/>
            </p:nvSpPr>
            <p:spPr>
              <a:xfrm>
                <a:off x="3196" y="207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1" name="直接连接符 263280"/>
              <p:cNvSpPr/>
              <p:nvPr/>
            </p:nvSpPr>
            <p:spPr>
              <a:xfrm>
                <a:off x="3195" y="212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2" name="直接连接符 263281"/>
              <p:cNvSpPr/>
              <p:nvPr/>
            </p:nvSpPr>
            <p:spPr>
              <a:xfrm>
                <a:off x="3193" y="218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3" name="直接连接符 263282"/>
              <p:cNvSpPr/>
              <p:nvPr/>
            </p:nvSpPr>
            <p:spPr>
              <a:xfrm>
                <a:off x="3131" y="2248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4" name="直接连接符 263283"/>
              <p:cNvSpPr/>
              <p:nvPr/>
            </p:nvSpPr>
            <p:spPr>
              <a:xfrm>
                <a:off x="3207" y="231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5" name="直接连接符 263284"/>
              <p:cNvSpPr/>
              <p:nvPr/>
            </p:nvSpPr>
            <p:spPr>
              <a:xfrm>
                <a:off x="3206" y="2364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6" name="直接连接符 263285"/>
              <p:cNvSpPr/>
              <p:nvPr/>
            </p:nvSpPr>
            <p:spPr>
              <a:xfrm>
                <a:off x="3205" y="24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7" name="直接连接符 263286"/>
              <p:cNvSpPr/>
              <p:nvPr/>
            </p:nvSpPr>
            <p:spPr>
              <a:xfrm>
                <a:off x="3203" y="248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8" name="直接连接符 263287"/>
              <p:cNvSpPr/>
              <p:nvPr/>
            </p:nvSpPr>
            <p:spPr>
              <a:xfrm>
                <a:off x="3141" y="2541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9" name="任意多边形 263288"/>
              <p:cNvSpPr/>
              <p:nvPr/>
            </p:nvSpPr>
            <p:spPr>
              <a:xfrm>
                <a:off x="3152" y="3022"/>
                <a:ext cx="158" cy="181"/>
              </a:xfrm>
              <a:custGeom>
                <a:avLst/>
                <a:gdLst/>
                <a:ahLst/>
                <a:cxnLst/>
                <a:rect l="0" t="0" r="0" b="0"/>
                <a:pathLst>
                  <a:path w="158" h="181">
                    <a:moveTo>
                      <a:pt x="151" y="0"/>
                    </a:moveTo>
                    <a:cubicBezTo>
                      <a:pt x="154" y="53"/>
                      <a:pt x="158" y="106"/>
                      <a:pt x="151" y="136"/>
                    </a:cubicBezTo>
                    <a:cubicBezTo>
                      <a:pt x="144" y="166"/>
                      <a:pt x="129" y="181"/>
                      <a:pt x="106" y="181"/>
                    </a:cubicBezTo>
                    <a:cubicBezTo>
                      <a:pt x="83" y="181"/>
                      <a:pt x="30" y="159"/>
                      <a:pt x="15" y="136"/>
                    </a:cubicBezTo>
                    <a:cubicBezTo>
                      <a:pt x="0" y="113"/>
                      <a:pt x="7" y="79"/>
                      <a:pt x="15" y="45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90" name="组合 263289"/>
            <p:cNvGrpSpPr/>
            <p:nvPr/>
          </p:nvGrpSpPr>
          <p:grpSpPr>
            <a:xfrm rot="5400000">
              <a:off x="2493" y="778"/>
              <a:ext cx="80" cy="304"/>
              <a:chOff x="2380" y="2205"/>
              <a:chExt cx="92" cy="353"/>
            </a:xfrm>
          </p:grpSpPr>
          <p:sp>
            <p:nvSpPr>
              <p:cNvPr id="263291" name="等腰三角形 263290"/>
              <p:cNvSpPr/>
              <p:nvPr/>
            </p:nvSpPr>
            <p:spPr>
              <a:xfrm>
                <a:off x="2381" y="2205"/>
                <a:ext cx="91" cy="18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92" name="等腰三角形 263291"/>
              <p:cNvSpPr/>
              <p:nvPr/>
            </p:nvSpPr>
            <p:spPr>
              <a:xfrm flipV="1">
                <a:off x="2380" y="2377"/>
                <a:ext cx="91" cy="181"/>
              </a:xfrm>
              <a:prstGeom prst="triangle">
                <a:avLst>
                  <a:gd name="adj" fmla="val 505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93" name="组合 263292"/>
            <p:cNvGrpSpPr/>
            <p:nvPr/>
          </p:nvGrpSpPr>
          <p:grpSpPr>
            <a:xfrm>
              <a:off x="2428" y="1835"/>
              <a:ext cx="196" cy="534"/>
              <a:chOff x="703" y="2540"/>
              <a:chExt cx="227" cy="618"/>
            </a:xfrm>
          </p:grpSpPr>
          <p:sp>
            <p:nvSpPr>
              <p:cNvPr id="263294" name="直接连接符 263293"/>
              <p:cNvSpPr/>
              <p:nvPr/>
            </p:nvSpPr>
            <p:spPr>
              <a:xfrm>
                <a:off x="821" y="2540"/>
                <a:ext cx="0" cy="318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95" name="矩形 263294"/>
              <p:cNvSpPr/>
              <p:nvPr/>
            </p:nvSpPr>
            <p:spPr>
              <a:xfrm>
                <a:off x="703" y="2840"/>
                <a:ext cx="227" cy="318"/>
              </a:xfrm>
              <a:prstGeom prst="rect">
                <a:avLst/>
              </a:prstGeom>
              <a:solidFill>
                <a:srgbClr val="000000"/>
              </a:solidFill>
              <a:ln w="412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263297" name="文本框 263296"/>
          <p:cNvSpPr txBox="1"/>
          <p:nvPr/>
        </p:nvSpPr>
        <p:spPr>
          <a:xfrm>
            <a:off x="612458" y="4363852"/>
            <a:ext cx="7919156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defRPr>
            </a:lvl1pPr>
            <a:lvl2pPr lvl="1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2pPr>
            <a:lvl3pPr lvl="2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3pPr>
            <a:lvl4pPr lvl="3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4pPr>
            <a:lvl5pPr lvl="4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结论：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浸在液体中的物体所受的浮力与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液体的密度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有关。</a:t>
            </a:r>
          </a:p>
        </p:txBody>
      </p:sp>
      <p:sp>
        <p:nvSpPr>
          <p:cNvPr id="263298" name="文本框 263297"/>
          <p:cNvSpPr txBox="1"/>
          <p:nvPr/>
        </p:nvSpPr>
        <p:spPr>
          <a:xfrm>
            <a:off x="3288506" y="4016666"/>
            <a:ext cx="4857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水</a:t>
            </a:r>
          </a:p>
        </p:txBody>
      </p:sp>
      <p:sp>
        <p:nvSpPr>
          <p:cNvPr id="263299" name="文本框 263298"/>
          <p:cNvSpPr txBox="1"/>
          <p:nvPr/>
        </p:nvSpPr>
        <p:spPr>
          <a:xfrm>
            <a:off x="4569619" y="4033335"/>
            <a:ext cx="86439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酒精</a:t>
            </a:r>
          </a:p>
        </p:txBody>
      </p:sp>
      <p:sp>
        <p:nvSpPr>
          <p:cNvPr id="263301" name="直接连接符 263300"/>
          <p:cNvSpPr/>
          <p:nvPr/>
        </p:nvSpPr>
        <p:spPr>
          <a:xfrm>
            <a:off x="2532460" y="2414085"/>
            <a:ext cx="917972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263302" name="直接连接符 263301"/>
          <p:cNvSpPr/>
          <p:nvPr/>
        </p:nvSpPr>
        <p:spPr>
          <a:xfrm flipV="1">
            <a:off x="3543300" y="2414085"/>
            <a:ext cx="2871788" cy="3810"/>
          </a:xfrm>
          <a:prstGeom prst="line">
            <a:avLst/>
          </a:prstGeom>
          <a:ln w="41275" cap="flat" cmpd="sng">
            <a:solidFill>
              <a:srgbClr val="FF0000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2" name="组合 1"/>
          <p:cNvGrpSpPr/>
          <p:nvPr/>
        </p:nvGrpSpPr>
        <p:grpSpPr>
          <a:xfrm>
            <a:off x="6016466" y="1157261"/>
            <a:ext cx="839391" cy="2799160"/>
            <a:chOff x="2154" y="269"/>
            <a:chExt cx="705" cy="2351"/>
          </a:xfrm>
        </p:grpSpPr>
        <p:grpSp>
          <p:nvGrpSpPr>
            <p:cNvPr id="3" name="组合 2"/>
            <p:cNvGrpSpPr/>
            <p:nvPr/>
          </p:nvGrpSpPr>
          <p:grpSpPr>
            <a:xfrm>
              <a:off x="2154" y="1797"/>
              <a:ext cx="705" cy="823"/>
              <a:chOff x="1519" y="2751"/>
              <a:chExt cx="817" cy="953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519" y="3022"/>
                <a:ext cx="817" cy="681"/>
              </a:xfrm>
              <a:prstGeom prst="rect">
                <a:avLst/>
              </a:prstGeom>
              <a:pattFill prst="dashHorz">
                <a:fgClr>
                  <a:schemeClr val="accent1"/>
                </a:fgClr>
                <a:bgClr>
                  <a:schemeClr val="bg1"/>
                </a:bgClr>
              </a:patt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" name="直接连接符 4"/>
              <p:cNvSpPr/>
              <p:nvPr/>
            </p:nvSpPr>
            <p:spPr>
              <a:xfrm>
                <a:off x="1519" y="2797"/>
                <a:ext cx="0" cy="907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" name="直接连接符 5"/>
              <p:cNvSpPr/>
              <p:nvPr/>
            </p:nvSpPr>
            <p:spPr>
              <a:xfrm>
                <a:off x="1519" y="3704"/>
                <a:ext cx="817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" name="直接连接符 6"/>
              <p:cNvSpPr/>
              <p:nvPr/>
            </p:nvSpPr>
            <p:spPr>
              <a:xfrm flipV="1">
                <a:off x="2336" y="2751"/>
                <a:ext cx="0" cy="953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8" name="组合 7"/>
            <p:cNvGrpSpPr/>
            <p:nvPr/>
          </p:nvGrpSpPr>
          <p:grpSpPr>
            <a:xfrm>
              <a:off x="2389" y="269"/>
              <a:ext cx="313" cy="1558"/>
              <a:chOff x="2880" y="583"/>
              <a:chExt cx="816" cy="262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880" y="935"/>
                <a:ext cx="816" cy="1769"/>
              </a:xfrm>
              <a:prstGeom prst="rect">
                <a:avLst/>
              </a:prstGeom>
              <a:solidFill>
                <a:schemeClr val="accent1"/>
              </a:solidFill>
              <a:ln w="3175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" name="直接连接符 9"/>
              <p:cNvSpPr/>
              <p:nvPr/>
            </p:nvSpPr>
            <p:spPr>
              <a:xfrm>
                <a:off x="3300" y="799"/>
                <a:ext cx="0" cy="222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" name="椭圆 10"/>
              <p:cNvSpPr/>
              <p:nvPr/>
            </p:nvSpPr>
            <p:spPr>
              <a:xfrm>
                <a:off x="3188" y="583"/>
                <a:ext cx="227" cy="227"/>
              </a:xfrm>
              <a:prstGeom prst="ellipse">
                <a:avLst/>
              </a:prstGeom>
              <a:solidFill>
                <a:srgbClr val="FF6600"/>
              </a:solidFill>
              <a:ln w="412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" name="直接连接符 11"/>
              <p:cNvSpPr/>
              <p:nvPr/>
            </p:nvSpPr>
            <p:spPr>
              <a:xfrm>
                <a:off x="3116" y="1052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" name="直接连接符 12"/>
              <p:cNvSpPr/>
              <p:nvPr/>
            </p:nvSpPr>
            <p:spPr>
              <a:xfrm>
                <a:off x="3199" y="112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" name="直接连接符 13"/>
              <p:cNvSpPr/>
              <p:nvPr/>
            </p:nvSpPr>
            <p:spPr>
              <a:xfrm>
                <a:off x="3198" y="1176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" name="直接连接符 14"/>
              <p:cNvSpPr/>
              <p:nvPr/>
            </p:nvSpPr>
            <p:spPr>
              <a:xfrm>
                <a:off x="3197" y="1230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" name="直接连接符 15"/>
              <p:cNvSpPr/>
              <p:nvPr/>
            </p:nvSpPr>
            <p:spPr>
              <a:xfrm>
                <a:off x="3195" y="129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" name="直接连接符 16"/>
              <p:cNvSpPr/>
              <p:nvPr/>
            </p:nvSpPr>
            <p:spPr>
              <a:xfrm>
                <a:off x="3133" y="1353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" name="直接连接符 17"/>
              <p:cNvSpPr/>
              <p:nvPr/>
            </p:nvSpPr>
            <p:spPr>
              <a:xfrm>
                <a:off x="3207" y="14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" name="直接连接符 18"/>
              <p:cNvSpPr/>
              <p:nvPr/>
            </p:nvSpPr>
            <p:spPr>
              <a:xfrm>
                <a:off x="3206" y="14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" name="直接连接符 19"/>
              <p:cNvSpPr/>
              <p:nvPr/>
            </p:nvSpPr>
            <p:spPr>
              <a:xfrm>
                <a:off x="3205" y="15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" name="直接连接符 20"/>
              <p:cNvSpPr/>
              <p:nvPr/>
            </p:nvSpPr>
            <p:spPr>
              <a:xfrm>
                <a:off x="3203" y="15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" name="直接连接符 21"/>
              <p:cNvSpPr/>
              <p:nvPr/>
            </p:nvSpPr>
            <p:spPr>
              <a:xfrm>
                <a:off x="3141" y="16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" name="直接连接符 22"/>
              <p:cNvSpPr/>
              <p:nvPr/>
            </p:nvSpPr>
            <p:spPr>
              <a:xfrm>
                <a:off x="3209" y="17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" name="直接连接符 23"/>
              <p:cNvSpPr/>
              <p:nvPr/>
            </p:nvSpPr>
            <p:spPr>
              <a:xfrm>
                <a:off x="3208" y="17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" name="直接连接符 24"/>
              <p:cNvSpPr/>
              <p:nvPr/>
            </p:nvSpPr>
            <p:spPr>
              <a:xfrm>
                <a:off x="3207" y="18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" name="直接连接符 25"/>
              <p:cNvSpPr/>
              <p:nvPr/>
            </p:nvSpPr>
            <p:spPr>
              <a:xfrm>
                <a:off x="3205" y="18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" name="直接连接符 26"/>
              <p:cNvSpPr/>
              <p:nvPr/>
            </p:nvSpPr>
            <p:spPr>
              <a:xfrm>
                <a:off x="3143" y="19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" name="直接连接符 27"/>
              <p:cNvSpPr/>
              <p:nvPr/>
            </p:nvSpPr>
            <p:spPr>
              <a:xfrm>
                <a:off x="3197" y="20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9" name="直接连接符 28"/>
              <p:cNvSpPr/>
              <p:nvPr/>
            </p:nvSpPr>
            <p:spPr>
              <a:xfrm>
                <a:off x="3196" y="207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" name="直接连接符 29"/>
              <p:cNvSpPr/>
              <p:nvPr/>
            </p:nvSpPr>
            <p:spPr>
              <a:xfrm>
                <a:off x="3195" y="212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" name="直接连接符 30"/>
              <p:cNvSpPr/>
              <p:nvPr/>
            </p:nvSpPr>
            <p:spPr>
              <a:xfrm>
                <a:off x="3193" y="218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" name="直接连接符 31"/>
              <p:cNvSpPr/>
              <p:nvPr/>
            </p:nvSpPr>
            <p:spPr>
              <a:xfrm>
                <a:off x="3131" y="2248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" name="直接连接符 32"/>
              <p:cNvSpPr/>
              <p:nvPr/>
            </p:nvSpPr>
            <p:spPr>
              <a:xfrm>
                <a:off x="3207" y="231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" name="直接连接符 33"/>
              <p:cNvSpPr/>
              <p:nvPr/>
            </p:nvSpPr>
            <p:spPr>
              <a:xfrm>
                <a:off x="3206" y="2364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" name="直接连接符 34"/>
              <p:cNvSpPr/>
              <p:nvPr/>
            </p:nvSpPr>
            <p:spPr>
              <a:xfrm>
                <a:off x="3205" y="24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" name="直接连接符 35"/>
              <p:cNvSpPr/>
              <p:nvPr/>
            </p:nvSpPr>
            <p:spPr>
              <a:xfrm>
                <a:off x="3203" y="248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7" name="直接连接符 36"/>
              <p:cNvSpPr/>
              <p:nvPr/>
            </p:nvSpPr>
            <p:spPr>
              <a:xfrm>
                <a:off x="3141" y="2541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" name="任意多边形 37"/>
              <p:cNvSpPr/>
              <p:nvPr/>
            </p:nvSpPr>
            <p:spPr>
              <a:xfrm>
                <a:off x="3152" y="3022"/>
                <a:ext cx="158" cy="181"/>
              </a:xfrm>
              <a:custGeom>
                <a:avLst/>
                <a:gdLst/>
                <a:ahLst/>
                <a:cxnLst/>
                <a:rect l="0" t="0" r="0" b="0"/>
                <a:pathLst>
                  <a:path w="158" h="181">
                    <a:moveTo>
                      <a:pt x="151" y="0"/>
                    </a:moveTo>
                    <a:cubicBezTo>
                      <a:pt x="154" y="53"/>
                      <a:pt x="158" y="106"/>
                      <a:pt x="151" y="136"/>
                    </a:cubicBezTo>
                    <a:cubicBezTo>
                      <a:pt x="144" y="166"/>
                      <a:pt x="129" y="181"/>
                      <a:pt x="106" y="181"/>
                    </a:cubicBezTo>
                    <a:cubicBezTo>
                      <a:pt x="83" y="181"/>
                      <a:pt x="30" y="159"/>
                      <a:pt x="15" y="136"/>
                    </a:cubicBezTo>
                    <a:cubicBezTo>
                      <a:pt x="0" y="113"/>
                      <a:pt x="7" y="79"/>
                      <a:pt x="15" y="45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5400000">
              <a:off x="2506" y="575"/>
              <a:ext cx="79" cy="313"/>
              <a:chOff x="2152" y="2185"/>
              <a:chExt cx="91" cy="363"/>
            </a:xfrm>
          </p:grpSpPr>
          <p:sp>
            <p:nvSpPr>
              <p:cNvPr id="40" name="等腰三角形 39"/>
              <p:cNvSpPr/>
              <p:nvPr/>
            </p:nvSpPr>
            <p:spPr>
              <a:xfrm>
                <a:off x="2152" y="2185"/>
                <a:ext cx="91" cy="18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flipV="1">
                <a:off x="2152" y="2367"/>
                <a:ext cx="91" cy="181"/>
              </a:xfrm>
              <a:prstGeom prst="triangle">
                <a:avLst>
                  <a:gd name="adj" fmla="val 505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428" y="1835"/>
              <a:ext cx="196" cy="534"/>
              <a:chOff x="703" y="2540"/>
              <a:chExt cx="227" cy="618"/>
            </a:xfrm>
          </p:grpSpPr>
          <p:sp>
            <p:nvSpPr>
              <p:cNvPr id="43" name="直接连接符 42"/>
              <p:cNvSpPr/>
              <p:nvPr/>
            </p:nvSpPr>
            <p:spPr>
              <a:xfrm>
                <a:off x="821" y="2540"/>
                <a:ext cx="0" cy="318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" name="矩形 43"/>
              <p:cNvSpPr/>
              <p:nvPr/>
            </p:nvSpPr>
            <p:spPr>
              <a:xfrm>
                <a:off x="703" y="2840"/>
                <a:ext cx="227" cy="318"/>
              </a:xfrm>
              <a:prstGeom prst="rect">
                <a:avLst/>
              </a:prstGeom>
              <a:solidFill>
                <a:srgbClr val="000000"/>
              </a:solidFill>
              <a:ln w="412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45" name="直接连接符 44"/>
          <p:cNvSpPr/>
          <p:nvPr/>
        </p:nvSpPr>
        <p:spPr>
          <a:xfrm flipH="1">
            <a:off x="2483168" y="1717807"/>
            <a:ext cx="3719036" cy="5715"/>
          </a:xfrm>
          <a:prstGeom prst="line">
            <a:avLst/>
          </a:prstGeom>
          <a:ln w="41275" cap="flat" cmpd="sng">
            <a:solidFill>
              <a:srgbClr val="00206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46" name="文本框 45"/>
          <p:cNvSpPr txBox="1"/>
          <p:nvPr/>
        </p:nvSpPr>
        <p:spPr>
          <a:xfrm>
            <a:off x="6247924" y="4033335"/>
            <a:ext cx="86439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盐水</a:t>
            </a:r>
          </a:p>
        </p:txBody>
      </p:sp>
      <p:sp>
        <p:nvSpPr>
          <p:cNvPr id="271372" name="文本框 271371"/>
          <p:cNvSpPr txBox="1"/>
          <p:nvPr/>
        </p:nvSpPr>
        <p:spPr>
          <a:xfrm>
            <a:off x="1813322" y="552588"/>
            <a:ext cx="5512594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探究</a:t>
            </a:r>
            <a:r>
              <a:rPr lang="en-US" altLang="zh-CN" dirty="0"/>
              <a:t>3</a:t>
            </a:r>
            <a:r>
              <a:rPr lang="zh-CN" altLang="en-US" dirty="0"/>
              <a:t>：浮力可能与液体的密度有关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3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3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3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3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3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3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3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3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63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297" grpId="0"/>
      <p:bldP spid="263299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34" name="组合 137233"/>
          <p:cNvGrpSpPr/>
          <p:nvPr/>
        </p:nvGrpSpPr>
        <p:grpSpPr>
          <a:xfrm>
            <a:off x="645796" y="684967"/>
            <a:ext cx="2140744" cy="466725"/>
            <a:chOff x="387" y="2048"/>
            <a:chExt cx="1798" cy="392"/>
          </a:xfrm>
        </p:grpSpPr>
        <p:sp>
          <p:nvSpPr>
            <p:cNvPr id="137232" name="文本框 137231"/>
            <p:cNvSpPr txBox="1"/>
            <p:nvPr/>
          </p:nvSpPr>
          <p:spPr>
            <a:xfrm>
              <a:off x="387" y="2048"/>
              <a:ext cx="170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 eaLnBrk="1" hangingPunct="1"/>
              <a:endPara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7233" name="文本框 137232"/>
            <p:cNvSpPr txBox="1"/>
            <p:nvPr/>
          </p:nvSpPr>
          <p:spPr>
            <a:xfrm>
              <a:off x="471" y="2052"/>
              <a:ext cx="1714" cy="38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>
              <a:defPPr>
                <a:defRPr lang="zh-CN"/>
              </a:defPPr>
              <a:lvl1pPr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baseline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defRPr>
              </a:lvl1pPr>
              <a:lvl2pPr lvl="1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baseline="0">
                  <a:latin typeface="Arial" panose="020B0604020202020204" pitchFamily="34" charset="0"/>
                </a:defRPr>
              </a:lvl2pPr>
              <a:lvl3pPr lvl="2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baseline="0">
                  <a:latin typeface="Arial" panose="020B0604020202020204" pitchFamily="34" charset="0"/>
                </a:defRPr>
              </a:lvl3pPr>
              <a:lvl4pPr lvl="3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baseline="0">
                  <a:latin typeface="Arial" panose="020B0604020202020204" pitchFamily="34" charset="0"/>
                </a:defRPr>
              </a:lvl4pPr>
              <a:lvl5pPr lvl="4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baseline="0">
                  <a:latin typeface="Arial" panose="020B0604020202020204" pitchFamily="34" charset="0"/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【</a:t>
              </a:r>
              <a:r>
                <a:rPr lang="zh-CN" altLang="en-US" dirty="0"/>
                <a:t>实验结论</a:t>
              </a:r>
              <a:r>
                <a:rPr lang="en-US" altLang="zh-CN" dirty="0"/>
                <a:t>】</a:t>
              </a:r>
              <a:endParaRPr lang="zh-CN" altLang="en-US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05838" y="1534642"/>
            <a:ext cx="7443217" cy="239044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l" eaLnBrk="1" hangingPunct="1">
              <a:lnSpc>
                <a:spcPct val="120000"/>
              </a:lnSpc>
            </a:pPr>
            <a:r>
              <a:rPr lang="zh-CN" altLang="en-US" sz="2800" b="1" dirty="0">
                <a:ea typeface="宋体" panose="02010600030101010101" pitchFamily="2" charset="-122"/>
              </a:rPr>
              <a:t>       物体在液体中所受的</a:t>
            </a:r>
            <a:r>
              <a:rPr lang="zh-CN" altLang="en-US" sz="2800" b="1" dirty="0">
                <a:solidFill>
                  <a:srgbClr val="990000"/>
                </a:solidFill>
                <a:ea typeface="宋体" panose="02010600030101010101" pitchFamily="2" charset="-122"/>
              </a:rPr>
              <a:t>浮力大小，</a:t>
            </a:r>
            <a:r>
              <a:rPr lang="zh-CN" altLang="en-US" sz="2800" b="1" dirty="0">
                <a:ea typeface="宋体" panose="02010600030101010101" pitchFamily="2" charset="-122"/>
              </a:rPr>
              <a:t>跟它</a:t>
            </a:r>
            <a:r>
              <a:rPr lang="zh-CN" altLang="en-US" sz="2800" b="1" dirty="0">
                <a:solidFill>
                  <a:srgbClr val="990000"/>
                </a:solidFill>
                <a:ea typeface="宋体" panose="02010600030101010101" pitchFamily="2" charset="-122"/>
              </a:rPr>
              <a:t>浸在液体中的体积</a:t>
            </a:r>
            <a:r>
              <a:rPr lang="zh-CN" altLang="en-US" sz="2800" b="1" dirty="0">
                <a:ea typeface="宋体" panose="02010600030101010101" pitchFamily="2" charset="-122"/>
              </a:rPr>
              <a:t>有关，跟</a:t>
            </a:r>
            <a:r>
              <a:rPr lang="zh-CN" altLang="en-US" sz="2800" b="1" dirty="0">
                <a:solidFill>
                  <a:srgbClr val="990000"/>
                </a:solidFill>
                <a:ea typeface="宋体" panose="02010600030101010101" pitchFamily="2" charset="-122"/>
              </a:rPr>
              <a:t>液体的密度</a:t>
            </a:r>
            <a:r>
              <a:rPr lang="zh-CN" altLang="en-US" sz="2800" b="1" dirty="0">
                <a:ea typeface="宋体" panose="02010600030101010101" pitchFamily="2" charset="-122"/>
              </a:rPr>
              <a:t>有关。    </a:t>
            </a:r>
            <a:endParaRPr lang="en-US" altLang="zh-CN" sz="2800" b="1" dirty="0">
              <a:ea typeface="宋体" panose="02010600030101010101" pitchFamily="2" charset="-122"/>
            </a:endParaRPr>
          </a:p>
          <a:p>
            <a:pPr lvl="0" algn="l" eaLnBrk="1" hangingPunct="1">
              <a:lnSpc>
                <a:spcPct val="120000"/>
              </a:lnSpc>
            </a:pPr>
            <a:r>
              <a:rPr lang="zh-CN" altLang="en-US" sz="2800" b="1" dirty="0">
                <a:ea typeface="宋体" panose="02010600030101010101" pitchFamily="2" charset="-122"/>
              </a:rPr>
              <a:t>       浸在液体中的体积越大、液体的密度越大，浮力就越大。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7177" y="1124787"/>
            <a:ext cx="8802052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（宿迁中考）在“探究浮力大小与排开液体体积的关系”实验中，如图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所示，用弹簧测力计测出物块所受的重力，然后将物块逐渐浸入水中。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（1）在图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位置时，物块受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到的浮力是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N。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（2）将物块逐渐浸入水中时，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发现弹簧测力计的示数逐渐变小，说明物体所受浮力大小逐渐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；同时，物块下表面所受水的压力逐渐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5407" y="3017612"/>
            <a:ext cx="56938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1814" y="432804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增大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537" y="2083997"/>
            <a:ext cx="3768373" cy="1841334"/>
          </a:xfrm>
          <a:prstGeom prst="rect">
            <a:avLst/>
          </a:prstGeom>
        </p:spPr>
      </p:pic>
      <p:sp>
        <p:nvSpPr>
          <p:cNvPr id="30" name="文本框 6"/>
          <p:cNvSpPr txBox="1"/>
          <p:nvPr/>
        </p:nvSpPr>
        <p:spPr>
          <a:xfrm>
            <a:off x="7355872" y="433983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增大</a:t>
            </a:r>
          </a:p>
        </p:txBody>
      </p:sp>
      <p:grpSp>
        <p:nvGrpSpPr>
          <p:cNvPr id="31" name="组合 3"/>
          <p:cNvGrpSpPr/>
          <p:nvPr/>
        </p:nvGrpSpPr>
        <p:grpSpPr bwMode="auto">
          <a:xfrm>
            <a:off x="3450836" y="511038"/>
            <a:ext cx="1879997" cy="474345"/>
            <a:chOff x="497257" y="753279"/>
            <a:chExt cx="1881032" cy="475146"/>
          </a:xfrm>
        </p:grpSpPr>
        <p:grpSp>
          <p:nvGrpSpPr>
            <p:cNvPr id="3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1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719" y="1133734"/>
            <a:ext cx="9031605" cy="281532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（宿迁中考）在“探究浮力大小与排开液体体积的关系”实验中，如图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所示，用弹簧测力计测出物块所受的重力，然后将物块逐渐浸入水中。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）猜想：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图中，物块浸没后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继续下降，弹簧测力计的示数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521" y="2151154"/>
            <a:ext cx="4289048" cy="20957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61511" y="3433817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不变</a:t>
            </a:r>
          </a:p>
        </p:txBody>
      </p:sp>
      <p:grpSp>
        <p:nvGrpSpPr>
          <p:cNvPr id="24" name="组合 3"/>
          <p:cNvGrpSpPr/>
          <p:nvPr/>
        </p:nvGrpSpPr>
        <p:grpSpPr bwMode="auto">
          <a:xfrm>
            <a:off x="3427425" y="482516"/>
            <a:ext cx="1879997" cy="474345"/>
            <a:chOff x="497257" y="753279"/>
            <a:chExt cx="1881032" cy="475146"/>
          </a:xfrm>
        </p:grpSpPr>
        <p:grpSp>
          <p:nvGrpSpPr>
            <p:cNvPr id="2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824417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88" y="913897"/>
            <a:ext cx="9044940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（2018•朝阳）如图所示是探究“影响浮力大小的因素”的实验。</a:t>
            </a: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（1）比较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（填序号），可知浮力的大小与排开液体的体积有关。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65935" y="4169542"/>
            <a:ext cx="29375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①②③（或①②④）</a:t>
            </a:r>
          </a:p>
        </p:txBody>
      </p:sp>
      <p:pic>
        <p:nvPicPr>
          <p:cNvPr id="886" name="10107AAA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26" y="1287277"/>
            <a:ext cx="3974120" cy="2882265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5184649" y="1287278"/>
            <a:ext cx="3874580" cy="2882264"/>
          </a:xfrm>
          <a:prstGeom prst="cloudCallout">
            <a:avLst>
              <a:gd name="adj1" fmla="val -80805"/>
              <a:gd name="adj2" fmla="val 5219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研究浮力的大小与排开液体体积的关系时，要控制排开液体的密度相同。</a:t>
            </a:r>
          </a:p>
        </p:txBody>
      </p:sp>
      <p:grpSp>
        <p:nvGrpSpPr>
          <p:cNvPr id="27" name="组合 3"/>
          <p:cNvGrpSpPr/>
          <p:nvPr/>
        </p:nvGrpSpPr>
        <p:grpSpPr bwMode="auto">
          <a:xfrm>
            <a:off x="3445002" y="410454"/>
            <a:ext cx="1879997" cy="474345"/>
            <a:chOff x="497257" y="753279"/>
            <a:chExt cx="1881032" cy="475146"/>
          </a:xfrm>
        </p:grpSpPr>
        <p:grpSp>
          <p:nvGrpSpPr>
            <p:cNvPr id="2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0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060" y="1106974"/>
            <a:ext cx="9044940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（2）分析①③④三次实验的数据，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可知浮力大小与物体浸没在液体中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的深度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（填“有”或“无”）关。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3478" y="2282438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</a:t>
            </a:r>
          </a:p>
        </p:txBody>
      </p:sp>
      <p:pic>
        <p:nvPicPr>
          <p:cNvPr id="7" name="10107AAA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756" y="987928"/>
            <a:ext cx="3349204" cy="2429039"/>
          </a:xfrm>
          <a:prstGeom prst="rect">
            <a:avLst/>
          </a:prstGeom>
        </p:spPr>
      </p:pic>
      <p:grpSp>
        <p:nvGrpSpPr>
          <p:cNvPr id="8" name="组合 3"/>
          <p:cNvGrpSpPr/>
          <p:nvPr/>
        </p:nvGrpSpPr>
        <p:grpSpPr bwMode="auto">
          <a:xfrm>
            <a:off x="3445002" y="410454"/>
            <a:ext cx="1879997" cy="474345"/>
            <a:chOff x="497257" y="753279"/>
            <a:chExt cx="1881032" cy="475146"/>
          </a:xfrm>
        </p:grpSpPr>
        <p:grpSp>
          <p:nvGrpSpPr>
            <p:cNvPr id="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1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99060" y="2970264"/>
            <a:ext cx="8724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（3）通过比较①②⑤三次实验的数据，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（填“能”或“不能”）得出浮力大小与液体密度有关。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358458" y="3570428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不能</a:t>
            </a:r>
          </a:p>
        </p:txBody>
      </p:sp>
    </p:spTree>
    <p:extLst>
      <p:ext uri="{BB962C8B-B14F-4D97-AF65-F5344CB8AC3E}">
        <p14:creationId xmlns:p14="http://schemas.microsoft.com/office/powerpoint/2010/main" val="222443676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1916" y="548137"/>
            <a:ext cx="8763953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“人们在无鱼无草的海水里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竟能自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由畅游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即使是不会游泳的人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也总是浮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在水面上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不用担心会被淹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死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据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游过死海的人说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人跳下死海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体会马上浮出水面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如果仰天一躺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就会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像一叶扁舟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顺流漂荡。两手头下一盘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就是一个枕头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人宛如睡在“凉席”上。有些游客带了书报杂志来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躺在死海上看书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并摄影留念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这已成为死海一景了。</a:t>
            </a:r>
          </a:p>
          <a:p>
            <a:pPr inden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看到这里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你肯定对死海的神奇产生了浓厚的兴趣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你知道产生这些奇妙现象的原因吗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98" name="Picture 2" descr="G:\resource\8x101\jpg\05104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25" y="788548"/>
            <a:ext cx="2902094" cy="18844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185301"/>
            <a:ext cx="9044940" cy="141384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（4）请你根据实验数据，设计一个表格，表格中包括：物体的重力、液体的种类、物体浸没在液体中弹簧测力计的拉力、物体浸没在液体中受到的浮力，共4项内容。（要求完成表格数据的填写）</a:t>
            </a:r>
          </a:p>
        </p:txBody>
      </p:sp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1349895835"/>
              </p:ext>
            </p:extLst>
          </p:nvPr>
        </p:nvGraphicFramePr>
        <p:xfrm>
          <a:off x="416052" y="2849187"/>
          <a:ext cx="8212836" cy="16773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38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62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272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254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026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物体的重力</a:t>
                      </a: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液体的种类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物体浸没在液体中弹簧测力计的示数</a:t>
                      </a: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物体浸没在液体中受到的浮力</a:t>
                      </a: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浮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4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水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3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1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4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盐水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2.8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1.2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" name="组合 3"/>
          <p:cNvGrpSpPr/>
          <p:nvPr/>
        </p:nvGrpSpPr>
        <p:grpSpPr bwMode="auto">
          <a:xfrm>
            <a:off x="3445002" y="538470"/>
            <a:ext cx="1879997" cy="474345"/>
            <a:chOff x="497257" y="753279"/>
            <a:chExt cx="1881032" cy="475146"/>
          </a:xfrm>
        </p:grpSpPr>
        <p:grpSp>
          <p:nvGrpSpPr>
            <p:cNvPr id="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0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86807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02336" y="1170120"/>
            <a:ext cx="8421624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一个盛有盐水的容器中悬浮着一个鸡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容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器放在斜面上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如图所示。图上画出了几个力的方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向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你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认为鸡蛋所受的浮力应是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</a:t>
            </a:r>
            <a:endParaRPr lang="zh-CN" altLang="en-US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870" name="10101.eps" descr="id:214751468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233" y="2517431"/>
            <a:ext cx="2083118" cy="2038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13218" y="2228789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7" name="缺角矩形 2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465395"/>
            <a:ext cx="8207693" cy="71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95739" y="1117415"/>
            <a:ext cx="8752046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5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小陆同学利用称重法探究金属块在液体中所受浮力大小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测量过程及示数如图所示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则金属块所受重力为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　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金属块在液体中所受浮力大小为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　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878" name="10104.eps" descr="id:214751476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2442495"/>
            <a:ext cx="4229173" cy="236211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35066" y="2054580"/>
            <a:ext cx="1381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92183" y="1625891"/>
            <a:ext cx="88153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2400" y="949616"/>
            <a:ext cx="88392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将一个体育测试用的实心球和一个乒乓球同时没入水中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放手后发现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实心球沉入水底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而乒乓球浮出水面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如图所示。比较实心球和乒乓球没入水中时受到的浮力大小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则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实心球受到的浮力大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乒乓球受到的浮力大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它们受到的浮力一样大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不能确定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667000" y="2474331"/>
            <a:ext cx="381000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endParaRPr lang="zh-CN" altLang="en-US" sz="1350"/>
          </a:p>
        </p:txBody>
      </p:sp>
      <p:pic>
        <p:nvPicPr>
          <p:cNvPr id="885" name="+X61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320" y="2714599"/>
            <a:ext cx="2251965" cy="218170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70078" y="2002764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578" y="995487"/>
            <a:ext cx="9036844" cy="39458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小明在探究“浮力的大小与哪些因素有关”时，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他猜想浮力的大小可能与液体的密度、物体的体积、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物体排开液体的体积有关。所用的实验器材有：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底面积相同而体积不同的圆柱状铝块（带有挂钩）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若干、烧杯、盐水、水、酒精、量程足够大的弹簧测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力计和细线。已知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盐水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酒精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（1）在探究“浮力的大小与物体排开液体的体积是否有关”时，他选择了一个铝块做实验，铝块的体积大一些好还是小一些好？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93629" y="4292891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大一些好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887" y="1473466"/>
            <a:ext cx="1341596" cy="1299736"/>
          </a:xfrm>
          <a:prstGeom prst="rect">
            <a:avLst/>
          </a:prstGeom>
        </p:spPr>
      </p:pic>
      <p:grpSp>
        <p:nvGrpSpPr>
          <p:cNvPr id="19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2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195" y="1183169"/>
            <a:ext cx="9036844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（2）设计出探究“浮力的大小与液体的密度是否有关”的记录实验数据的表格，表中要有必要的信息。表中涉及到的物理量只用字母表示即可。</a:t>
            </a:r>
          </a:p>
          <a:p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2352988617"/>
              </p:ext>
            </p:extLst>
          </p:nvPr>
        </p:nvGraphicFramePr>
        <p:xfrm>
          <a:off x="128588" y="2547625"/>
          <a:ext cx="8851900" cy="190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95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40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45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208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102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109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7061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13982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实验次数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V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总</a:t>
                      </a:r>
                      <a:endParaRPr lang="en-US" altLang="en-US" sz="2400" b="1" baseline="-2500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V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排</a:t>
                      </a:r>
                      <a:endParaRPr lang="en-US" altLang="en-US" sz="2400" b="1" baseline="-2500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液体种类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ρ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液</a:t>
                      </a:r>
                      <a:endParaRPr lang="en-US" altLang="en-US" sz="2400" b="1" baseline="-2500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G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物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示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浮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1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相同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相同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酒精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小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2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水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中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3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盐水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大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1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195" y="936281"/>
            <a:ext cx="9036844" cy="3784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在探究“浮力的大小与物体的体积是否有关”时，小明选用烧杯、水、弹簧测力计以及三个体积不同的铝块，用如图的方式进行实验。先用弹簧测力计测出一个铝块的重力，然后把这个铝块浸没在水中，读出弹簧测力计的示数。再用其他两个铝块重复上述实验。分析数据得出了结论。</a:t>
            </a: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①该实验方案的不合理之处是：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②在原有实验器材的基础上，增加一个记号笔，写出改正不合理之处的做法：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___________________________________________</a:t>
            </a:r>
          </a:p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_______________________________________________________________________________________________________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78559" y="2715075"/>
            <a:ext cx="47739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没有控制物体排开液体的体积相同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4593" y="3521842"/>
            <a:ext cx="861698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将三个铝块放在水平桌面上，用记号笔在铝块相同高度处做标记；每次将铝块浸入水中时，都使铝块的标记处与水面相平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3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2" name="10107a.eps" descr="id:2147514899;FounderCES"/>
          <p:cNvPicPr>
            <a:picLocks noChangeAspect="1"/>
          </p:cNvPicPr>
          <p:nvPr/>
        </p:nvPicPr>
        <p:blipFill>
          <a:blip r:embed="rId2"/>
          <a:srcRect l="9024" r="9748"/>
          <a:stretch>
            <a:fillRect/>
          </a:stretch>
        </p:blipFill>
        <p:spPr>
          <a:xfrm>
            <a:off x="159068" y="1104112"/>
            <a:ext cx="8756809" cy="279225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490" y="1176860"/>
            <a:ext cx="8489206" cy="3283208"/>
            <a:chOff x="508490" y="1176860"/>
            <a:chExt cx="8489206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680966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78815" y="2300723"/>
            <a:ext cx="7477020" cy="203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知道物体在液体或气体中都受到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浮力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；会用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称重法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测浮力；知道浮力产生的原因是液体对物体上、下表面的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压力差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839278" y="1032896"/>
            <a:ext cx="7952383" cy="8714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经历实验探究过程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影响浮力大小的因素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3331"/>
              <a:ext cx="0" cy="3585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3012" y="3331"/>
              <a:ext cx="912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13924" y="819"/>
              <a:ext cx="0" cy="2538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17483" y="421455"/>
            <a:ext cx="3528536" cy="466249"/>
            <a:chOff x="6049" y="1048"/>
            <a:chExt cx="7409" cy="979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049" y="1138"/>
              <a:ext cx="3013" cy="889"/>
              <a:chOff x="2174498" y="684067"/>
              <a:chExt cx="1913551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5" y="684067"/>
                <a:ext cx="1875074" cy="55727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298" y="1048"/>
              <a:ext cx="4160" cy="96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浮 力</a:t>
              </a:r>
            </a:p>
          </p:txBody>
        </p:sp>
      </p:grpSp>
      <p:pic>
        <p:nvPicPr>
          <p:cNvPr id="17" name="图片 16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58" y="1049588"/>
            <a:ext cx="3205035" cy="197883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04941" y="3266414"/>
            <a:ext cx="8721566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海洋中的巨大冰山能漂浮在水上,游船、鸭子能在水中游弋,孔明灯能够升空，托起冰山、游船、鸭子、孔明灯等的力就是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浮力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0049" y="4465293"/>
            <a:ext cx="862645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浸在液体（或气体）中的物体受到向上的力，这个力叫做浮力。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380" y="1049587"/>
            <a:ext cx="2815573" cy="19788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160" y="1049587"/>
            <a:ext cx="2701347" cy="1978838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" y="748639"/>
            <a:ext cx="4050030" cy="2649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213" y="749115"/>
            <a:ext cx="3977640" cy="2649379"/>
          </a:xfrm>
          <a:prstGeom prst="rect">
            <a:avLst/>
          </a:prstGeom>
        </p:spPr>
      </p:pic>
      <p:sp>
        <p:nvSpPr>
          <p:cNvPr id="27655" name="文本框 27654"/>
          <p:cNvSpPr txBox="1"/>
          <p:nvPr/>
        </p:nvSpPr>
        <p:spPr>
          <a:xfrm>
            <a:off x="339566" y="3398494"/>
            <a:ext cx="81957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浮在液体中的物体受到液体对它向上的托力(即浮力)作用 ,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浸没在水中的物体也受到浮力作用吗？</a:t>
            </a:r>
          </a:p>
        </p:txBody>
      </p:sp>
      <p:sp>
        <p:nvSpPr>
          <p:cNvPr id="4" name="矩形 3"/>
          <p:cNvSpPr/>
          <p:nvPr/>
        </p:nvSpPr>
        <p:spPr>
          <a:xfrm>
            <a:off x="1240924" y="4506632"/>
            <a:ext cx="451598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浸没：物体完全处在液面下方。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314507" y="3238232"/>
            <a:ext cx="1856145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托力的大小等于弹簧测力计示数的减小量。</a:t>
            </a:r>
          </a:p>
        </p:txBody>
      </p:sp>
      <p:graphicFrame>
        <p:nvGraphicFramePr>
          <p:cNvPr id="227332" name="对象 227331">
            <a:hlinkClick r:id="rId3" action="ppaction://hlinkfile"/>
          </p:cNvPr>
          <p:cNvGraphicFramePr/>
          <p:nvPr>
            <p:extLst>
              <p:ext uri="{D42A27DB-BD31-4B8C-83A1-F6EECF244321}">
                <p14:modId xmlns:p14="http://schemas.microsoft.com/office/powerpoint/2010/main" val="3723085266"/>
              </p:ext>
            </p:extLst>
          </p:nvPr>
        </p:nvGraphicFramePr>
        <p:xfrm>
          <a:off x="1308425" y="746076"/>
          <a:ext cx="936546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r:id="rId4" imgW="676275" imgH="2362200" progId="Paint.Picture">
                  <p:embed/>
                </p:oleObj>
              </mc:Choice>
              <mc:Fallback>
                <p:oleObj r:id="rId4" imgW="676275" imgH="23622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08425" y="746076"/>
                        <a:ext cx="936546" cy="2457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3" name="矩形 227332"/>
          <p:cNvSpPr/>
          <p:nvPr/>
        </p:nvSpPr>
        <p:spPr>
          <a:xfrm>
            <a:off x="1509046" y="4357661"/>
            <a:ext cx="539591" cy="3143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34" name="直接连接符 227333"/>
          <p:cNvSpPr/>
          <p:nvPr/>
        </p:nvSpPr>
        <p:spPr>
          <a:xfrm>
            <a:off x="1776698" y="4222406"/>
            <a:ext cx="0" cy="134779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7337" name="任意多边形 227336"/>
          <p:cNvSpPr/>
          <p:nvPr/>
        </p:nvSpPr>
        <p:spPr>
          <a:xfrm>
            <a:off x="1641920" y="4109059"/>
            <a:ext cx="206216" cy="158591"/>
          </a:xfrm>
          <a:custGeom>
            <a:avLst/>
            <a:gdLst/>
            <a:ahLst/>
            <a:cxnLst/>
            <a:rect l="0" t="0" r="0" b="0"/>
            <a:pathLst>
              <a:path w="208" h="200">
                <a:moveTo>
                  <a:pt x="0" y="96"/>
                </a:moveTo>
                <a:cubicBezTo>
                  <a:pt x="32" y="140"/>
                  <a:pt x="64" y="184"/>
                  <a:pt x="96" y="192"/>
                </a:cubicBezTo>
                <a:cubicBezTo>
                  <a:pt x="128" y="200"/>
                  <a:pt x="176" y="168"/>
                  <a:pt x="192" y="144"/>
                </a:cubicBezTo>
                <a:cubicBezTo>
                  <a:pt x="208" y="120"/>
                  <a:pt x="200" y="72"/>
                  <a:pt x="192" y="48"/>
                </a:cubicBezTo>
                <a:cubicBezTo>
                  <a:pt x="184" y="24"/>
                  <a:pt x="164" y="12"/>
                  <a:pt x="144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36" name="任意多边形 227335"/>
          <p:cNvSpPr/>
          <p:nvPr/>
        </p:nvSpPr>
        <p:spPr>
          <a:xfrm>
            <a:off x="1778127" y="2289307"/>
            <a:ext cx="1429" cy="1825943"/>
          </a:xfrm>
          <a:custGeom>
            <a:avLst/>
            <a:gdLst/>
            <a:ahLst/>
            <a:cxnLst/>
            <a:rect l="0" t="0" r="0" b="0"/>
            <a:pathLst>
              <a:path w="1" h="2304">
                <a:moveTo>
                  <a:pt x="0" y="0"/>
                </a:moveTo>
                <a:cubicBezTo>
                  <a:pt x="0" y="956"/>
                  <a:pt x="0" y="1912"/>
                  <a:pt x="0" y="2304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38" name="任意多边形 227337"/>
          <p:cNvSpPr/>
          <p:nvPr/>
        </p:nvSpPr>
        <p:spPr>
          <a:xfrm rot="15551">
            <a:off x="1641920" y="2242159"/>
            <a:ext cx="296704" cy="95250"/>
          </a:xfrm>
          <a:custGeom>
            <a:avLst/>
            <a:gdLst/>
            <a:ahLst/>
            <a:cxnLst/>
            <a:rect l="0" t="0" r="0" b="0"/>
            <a:pathLst>
              <a:path w="480" h="96">
                <a:moveTo>
                  <a:pt x="0" y="48"/>
                </a:moveTo>
                <a:lnTo>
                  <a:pt x="240" y="0"/>
                </a:lnTo>
                <a:lnTo>
                  <a:pt x="480" y="48"/>
                </a:lnTo>
                <a:lnTo>
                  <a:pt x="240" y="96"/>
                </a:lnTo>
                <a:lnTo>
                  <a:pt x="0" y="48"/>
                </a:lnTo>
                <a:close/>
              </a:path>
            </a:pathLst>
          </a:custGeom>
          <a:solidFill>
            <a:srgbClr val="FF3300">
              <a:alpha val="100000"/>
            </a:srgbClr>
          </a:solidFill>
          <a:ln w="9525" cap="flat" cmpd="sng">
            <a:solidFill>
              <a:srgbClr val="FF33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pic>
        <p:nvPicPr>
          <p:cNvPr id="15405" name="图片 154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401890" y="4021905"/>
            <a:ext cx="201454" cy="12877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4989491" y="3790787"/>
            <a:ext cx="1838887" cy="1171045"/>
            <a:chOff x="1183" y="2322"/>
            <a:chExt cx="1697" cy="1230"/>
          </a:xfrm>
        </p:grpSpPr>
        <p:sp>
          <p:nvSpPr>
            <p:cNvPr id="15" name="矩形 14"/>
            <p:cNvSpPr/>
            <p:nvPr/>
          </p:nvSpPr>
          <p:spPr>
            <a:xfrm>
              <a:off x="1183" y="2322"/>
              <a:ext cx="35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3000" b="1" dirty="0">
                  <a:solidFill>
                    <a:srgbClr val="0000FF"/>
                  </a:solidFill>
                  <a:latin typeface="¿¬Ìå_GB2312" charset="0"/>
                  <a:ea typeface="黑体" panose="02010609060101010101" pitchFamily="49" charset="-122"/>
                </a:rPr>
                <a:t>水</a:t>
              </a:r>
              <a:endParaRPr lang="zh-CN" altLang="en-US" sz="3000" b="1" dirty="0">
                <a:latin typeface="Verdana" panose="020B060403050404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536" y="2736"/>
              <a:ext cx="1344" cy="816"/>
              <a:chOff x="1536" y="2736"/>
              <a:chExt cx="1344" cy="816"/>
            </a:xfrm>
          </p:grpSpPr>
          <p:sp>
            <p:nvSpPr>
              <p:cNvPr id="17" name="直接连接符 16"/>
              <p:cNvSpPr/>
              <p:nvPr/>
            </p:nvSpPr>
            <p:spPr>
              <a:xfrm>
                <a:off x="1536" y="2784"/>
                <a:ext cx="0" cy="768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" name="直接连接符 17"/>
              <p:cNvSpPr/>
              <p:nvPr/>
            </p:nvSpPr>
            <p:spPr>
              <a:xfrm>
                <a:off x="2880" y="2736"/>
                <a:ext cx="0" cy="816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" name="直接连接符 18"/>
              <p:cNvSpPr/>
              <p:nvPr/>
            </p:nvSpPr>
            <p:spPr>
              <a:xfrm>
                <a:off x="1536" y="3552"/>
                <a:ext cx="1344" cy="0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0" name="直接连接符 19"/>
            <p:cNvSpPr/>
            <p:nvPr/>
          </p:nvSpPr>
          <p:spPr>
            <a:xfrm>
              <a:off x="1536" y="2880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" name="直接连接符 20"/>
            <p:cNvSpPr/>
            <p:nvPr/>
          </p:nvSpPr>
          <p:spPr>
            <a:xfrm>
              <a:off x="1584" y="3024"/>
              <a:ext cx="1296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2" name="直接连接符 21"/>
            <p:cNvSpPr/>
            <p:nvPr/>
          </p:nvSpPr>
          <p:spPr>
            <a:xfrm>
              <a:off x="1584" y="3168"/>
              <a:ext cx="1296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3" name="直接连接符 22"/>
            <p:cNvSpPr/>
            <p:nvPr/>
          </p:nvSpPr>
          <p:spPr>
            <a:xfrm>
              <a:off x="1536" y="3312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4" name="直接连接符 23"/>
            <p:cNvSpPr/>
            <p:nvPr/>
          </p:nvSpPr>
          <p:spPr>
            <a:xfrm>
              <a:off x="1536" y="3456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lgDashDotDot"/>
              <a:headEnd type="none" w="med" len="med"/>
              <a:tailEnd type="none" w="med" len="med"/>
            </a:ln>
          </p:spPr>
        </p:sp>
      </p:grpSp>
      <p:graphicFrame>
        <p:nvGraphicFramePr>
          <p:cNvPr id="30" name="对象 29"/>
          <p:cNvGraphicFramePr/>
          <p:nvPr>
            <p:extLst>
              <p:ext uri="{D42A27DB-BD31-4B8C-83A1-F6EECF244321}">
                <p14:modId xmlns:p14="http://schemas.microsoft.com/office/powerpoint/2010/main" val="1864048017"/>
              </p:ext>
            </p:extLst>
          </p:nvPr>
        </p:nvGraphicFramePr>
        <p:xfrm>
          <a:off x="5633895" y="490044"/>
          <a:ext cx="910685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r:id="rId7" imgW="676275" imgH="2362200" progId="Paint.Picture">
                  <p:embed/>
                </p:oleObj>
              </mc:Choice>
              <mc:Fallback>
                <p:oleObj r:id="rId7" imgW="676275" imgH="23622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33895" y="490044"/>
                        <a:ext cx="910685" cy="2457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矩形 31"/>
          <p:cNvSpPr/>
          <p:nvPr/>
        </p:nvSpPr>
        <p:spPr>
          <a:xfrm>
            <a:off x="5818727" y="4066863"/>
            <a:ext cx="539591" cy="3143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3" name="直接连接符 32"/>
          <p:cNvSpPr/>
          <p:nvPr/>
        </p:nvSpPr>
        <p:spPr>
          <a:xfrm>
            <a:off x="6086380" y="3931608"/>
            <a:ext cx="0" cy="134779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" name="任意多边形 33"/>
          <p:cNvSpPr/>
          <p:nvPr/>
        </p:nvSpPr>
        <p:spPr>
          <a:xfrm>
            <a:off x="5951601" y="3818260"/>
            <a:ext cx="206216" cy="158591"/>
          </a:xfrm>
          <a:custGeom>
            <a:avLst/>
            <a:gdLst/>
            <a:ahLst/>
            <a:cxnLst/>
            <a:rect l="0" t="0" r="0" b="0"/>
            <a:pathLst>
              <a:path w="208" h="200">
                <a:moveTo>
                  <a:pt x="0" y="96"/>
                </a:moveTo>
                <a:cubicBezTo>
                  <a:pt x="32" y="140"/>
                  <a:pt x="64" y="184"/>
                  <a:pt x="96" y="192"/>
                </a:cubicBezTo>
                <a:cubicBezTo>
                  <a:pt x="128" y="200"/>
                  <a:pt x="176" y="168"/>
                  <a:pt x="192" y="144"/>
                </a:cubicBezTo>
                <a:cubicBezTo>
                  <a:pt x="208" y="120"/>
                  <a:pt x="200" y="72"/>
                  <a:pt x="192" y="48"/>
                </a:cubicBezTo>
                <a:cubicBezTo>
                  <a:pt x="184" y="24"/>
                  <a:pt x="164" y="12"/>
                  <a:pt x="144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5" name="任意多边形 34"/>
          <p:cNvSpPr/>
          <p:nvPr/>
        </p:nvSpPr>
        <p:spPr>
          <a:xfrm>
            <a:off x="6087809" y="1998509"/>
            <a:ext cx="1429" cy="1825943"/>
          </a:xfrm>
          <a:custGeom>
            <a:avLst/>
            <a:gdLst/>
            <a:ahLst/>
            <a:cxnLst/>
            <a:rect l="0" t="0" r="0" b="0"/>
            <a:pathLst>
              <a:path w="1" h="2304">
                <a:moveTo>
                  <a:pt x="0" y="0"/>
                </a:moveTo>
                <a:cubicBezTo>
                  <a:pt x="0" y="956"/>
                  <a:pt x="0" y="1912"/>
                  <a:pt x="0" y="2304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6" name="任意多边形 35"/>
          <p:cNvSpPr/>
          <p:nvPr/>
        </p:nvSpPr>
        <p:spPr>
          <a:xfrm rot="15551">
            <a:off x="5951601" y="1951360"/>
            <a:ext cx="296704" cy="95250"/>
          </a:xfrm>
          <a:custGeom>
            <a:avLst/>
            <a:gdLst/>
            <a:ahLst/>
            <a:cxnLst/>
            <a:rect l="0" t="0" r="0" b="0"/>
            <a:pathLst>
              <a:path w="480" h="96">
                <a:moveTo>
                  <a:pt x="0" y="48"/>
                </a:moveTo>
                <a:lnTo>
                  <a:pt x="240" y="0"/>
                </a:lnTo>
                <a:lnTo>
                  <a:pt x="480" y="48"/>
                </a:lnTo>
                <a:lnTo>
                  <a:pt x="240" y="96"/>
                </a:lnTo>
                <a:lnTo>
                  <a:pt x="0" y="48"/>
                </a:lnTo>
                <a:close/>
              </a:path>
            </a:pathLst>
          </a:custGeom>
          <a:solidFill>
            <a:srgbClr val="FF3300">
              <a:alpha val="100000"/>
            </a:srgbClr>
          </a:solidFill>
          <a:ln w="9525" cap="flat" cmpd="sng">
            <a:solidFill>
              <a:srgbClr val="FF33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5" name="文本框 24"/>
          <p:cNvSpPr txBox="1"/>
          <p:nvPr/>
        </p:nvSpPr>
        <p:spPr>
          <a:xfrm>
            <a:off x="2457419" y="1008502"/>
            <a:ext cx="1881124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弹簧测力计示数减小是因为受到了手对物块一个托的力。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706473" y="640539"/>
            <a:ext cx="2075974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弹簧测力计示数减小表明了水对物块也产生了一个托的力，这个力就是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浮力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87489" y="3319735"/>
            <a:ext cx="1880870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浮力的大小等于弹簧测力计示数的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减小量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2941995" y="468583"/>
            <a:ext cx="2501990" cy="495548"/>
            <a:chOff x="2506980" y="579256"/>
            <a:chExt cx="3958508" cy="495548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浮力的测量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6" dur="2000" fill="hold"/>
                                        <p:tgtEl>
                                          <p:spTgt spid="227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8" dur="2000" fill="hold"/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0" dur="2000" fill="hold"/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2" dur="2000" fill="hold"/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4" dur="20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6" dur="2000" fill="hold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52 -0.175093 " pathEditMode="relative" rAng="0" ptsTypes="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27333" grpId="0" bldLvl="0" animBg="1"/>
      <p:bldP spid="227337" grpId="0" bldLvl="0" animBg="1"/>
      <p:bldP spid="227336" grpId="0" bldLvl="0" animBg="1"/>
      <p:bldP spid="227338" grpId="0" bldLvl="0" animBg="1"/>
      <p:bldP spid="32" grpId="0" bldLvl="0" animBg="1"/>
      <p:bldP spid="34" grpId="0" bldLvl="0" animBg="1"/>
      <p:bldP spid="35" grpId="0" bldLvl="0" animBg="1"/>
      <p:bldP spid="36" grpId="0" bldLvl="0" animBg="1"/>
      <p:bldP spid="25" grpId="0" bldLvl="0" animBg="1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/>
          <p:cNvSpPr txBox="1"/>
          <p:nvPr/>
        </p:nvSpPr>
        <p:spPr>
          <a:xfrm>
            <a:off x="3477578" y="2023084"/>
            <a:ext cx="724853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07610" y="4005617"/>
            <a:ext cx="1838887" cy="1000125"/>
            <a:chOff x="1183" y="2322"/>
            <a:chExt cx="1697" cy="1230"/>
          </a:xfrm>
        </p:grpSpPr>
        <p:sp>
          <p:nvSpPr>
            <p:cNvPr id="39" name="矩形 38"/>
            <p:cNvSpPr/>
            <p:nvPr/>
          </p:nvSpPr>
          <p:spPr>
            <a:xfrm>
              <a:off x="1183" y="2322"/>
              <a:ext cx="35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3000" b="1" dirty="0">
                  <a:solidFill>
                    <a:srgbClr val="0000FF"/>
                  </a:solidFill>
                  <a:latin typeface="¿¬Ìå_GB2312" charset="0"/>
                  <a:ea typeface="黑体" panose="02010609060101010101" pitchFamily="49" charset="-122"/>
                </a:rPr>
                <a:t>水</a:t>
              </a:r>
              <a:endParaRPr lang="zh-CN" altLang="en-US" sz="3000" b="1" dirty="0">
                <a:latin typeface="Verdana" panose="020B060403050404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536" y="2736"/>
              <a:ext cx="1344" cy="816"/>
              <a:chOff x="1536" y="2736"/>
              <a:chExt cx="1344" cy="816"/>
            </a:xfrm>
          </p:grpSpPr>
          <p:sp>
            <p:nvSpPr>
              <p:cNvPr id="41" name="直接连接符 40"/>
              <p:cNvSpPr/>
              <p:nvPr/>
            </p:nvSpPr>
            <p:spPr>
              <a:xfrm>
                <a:off x="1536" y="2784"/>
                <a:ext cx="0" cy="768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" name="直接连接符 41"/>
              <p:cNvSpPr/>
              <p:nvPr/>
            </p:nvSpPr>
            <p:spPr>
              <a:xfrm>
                <a:off x="2880" y="2736"/>
                <a:ext cx="0" cy="816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" name="直接连接符 42"/>
              <p:cNvSpPr/>
              <p:nvPr/>
            </p:nvSpPr>
            <p:spPr>
              <a:xfrm>
                <a:off x="1536" y="3552"/>
                <a:ext cx="1344" cy="0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4" name="直接连接符 43"/>
            <p:cNvSpPr/>
            <p:nvPr/>
          </p:nvSpPr>
          <p:spPr>
            <a:xfrm>
              <a:off x="1536" y="2880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" name="直接连接符 44"/>
            <p:cNvSpPr/>
            <p:nvPr/>
          </p:nvSpPr>
          <p:spPr>
            <a:xfrm>
              <a:off x="1584" y="3024"/>
              <a:ext cx="1296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46" name="直接连接符 45"/>
            <p:cNvSpPr/>
            <p:nvPr/>
          </p:nvSpPr>
          <p:spPr>
            <a:xfrm>
              <a:off x="1584" y="3168"/>
              <a:ext cx="1296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7" name="直接连接符 46"/>
            <p:cNvSpPr/>
            <p:nvPr/>
          </p:nvSpPr>
          <p:spPr>
            <a:xfrm>
              <a:off x="1536" y="3312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48" name="直接连接符 47"/>
            <p:cNvSpPr/>
            <p:nvPr/>
          </p:nvSpPr>
          <p:spPr>
            <a:xfrm>
              <a:off x="1536" y="3456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lgDashDotDot"/>
              <a:headEnd type="none" w="med" len="med"/>
              <a:tailEnd type="none" w="med" len="med"/>
            </a:ln>
          </p:spPr>
        </p:sp>
      </p:grpSp>
      <p:graphicFrame>
        <p:nvGraphicFramePr>
          <p:cNvPr id="49" name="对象 48"/>
          <p:cNvGraphicFramePr/>
          <p:nvPr>
            <p:extLst>
              <p:ext uri="{D42A27DB-BD31-4B8C-83A1-F6EECF244321}">
                <p14:modId xmlns:p14="http://schemas.microsoft.com/office/powerpoint/2010/main" val="2489554807"/>
              </p:ext>
            </p:extLst>
          </p:nvPr>
        </p:nvGraphicFramePr>
        <p:xfrm>
          <a:off x="1234582" y="536910"/>
          <a:ext cx="937927" cy="244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r:id="rId3" imgW="676275" imgH="2362200" progId="Paint.Picture">
                  <p:embed/>
                </p:oleObj>
              </mc:Choice>
              <mc:Fallback>
                <p:oleObj r:id="rId3" imgW="676275" imgH="23622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4582" y="536910"/>
                        <a:ext cx="937927" cy="2446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矩形 50"/>
          <p:cNvSpPr/>
          <p:nvPr/>
        </p:nvSpPr>
        <p:spPr>
          <a:xfrm>
            <a:off x="1436846" y="4119917"/>
            <a:ext cx="539591" cy="3143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2" name="直接连接符 51"/>
          <p:cNvSpPr/>
          <p:nvPr/>
        </p:nvSpPr>
        <p:spPr>
          <a:xfrm>
            <a:off x="1704499" y="3984662"/>
            <a:ext cx="0" cy="134779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" name="任意多边形 52"/>
          <p:cNvSpPr/>
          <p:nvPr/>
        </p:nvSpPr>
        <p:spPr>
          <a:xfrm>
            <a:off x="1569720" y="3871315"/>
            <a:ext cx="206216" cy="158591"/>
          </a:xfrm>
          <a:custGeom>
            <a:avLst/>
            <a:gdLst/>
            <a:ahLst/>
            <a:cxnLst/>
            <a:rect l="0" t="0" r="0" b="0"/>
            <a:pathLst>
              <a:path w="208" h="200">
                <a:moveTo>
                  <a:pt x="0" y="96"/>
                </a:moveTo>
                <a:cubicBezTo>
                  <a:pt x="32" y="140"/>
                  <a:pt x="64" y="184"/>
                  <a:pt x="96" y="192"/>
                </a:cubicBezTo>
                <a:cubicBezTo>
                  <a:pt x="128" y="200"/>
                  <a:pt x="176" y="168"/>
                  <a:pt x="192" y="144"/>
                </a:cubicBezTo>
                <a:cubicBezTo>
                  <a:pt x="208" y="120"/>
                  <a:pt x="200" y="72"/>
                  <a:pt x="192" y="48"/>
                </a:cubicBezTo>
                <a:cubicBezTo>
                  <a:pt x="184" y="24"/>
                  <a:pt x="164" y="12"/>
                  <a:pt x="144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4" name="任意多边形 53"/>
          <p:cNvSpPr/>
          <p:nvPr/>
        </p:nvSpPr>
        <p:spPr>
          <a:xfrm>
            <a:off x="1705928" y="2051563"/>
            <a:ext cx="1429" cy="1825943"/>
          </a:xfrm>
          <a:custGeom>
            <a:avLst/>
            <a:gdLst/>
            <a:ahLst/>
            <a:cxnLst/>
            <a:rect l="0" t="0" r="0" b="0"/>
            <a:pathLst>
              <a:path w="1" h="2304">
                <a:moveTo>
                  <a:pt x="0" y="0"/>
                </a:moveTo>
                <a:cubicBezTo>
                  <a:pt x="0" y="956"/>
                  <a:pt x="0" y="1912"/>
                  <a:pt x="0" y="2304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5" name="任意多边形 54"/>
          <p:cNvSpPr/>
          <p:nvPr/>
        </p:nvSpPr>
        <p:spPr>
          <a:xfrm rot="15551">
            <a:off x="1569720" y="2004415"/>
            <a:ext cx="296704" cy="95250"/>
          </a:xfrm>
          <a:custGeom>
            <a:avLst/>
            <a:gdLst/>
            <a:ahLst/>
            <a:cxnLst/>
            <a:rect l="0" t="0" r="0" b="0"/>
            <a:pathLst>
              <a:path w="480" h="96">
                <a:moveTo>
                  <a:pt x="0" y="48"/>
                </a:moveTo>
                <a:lnTo>
                  <a:pt x="240" y="0"/>
                </a:lnTo>
                <a:lnTo>
                  <a:pt x="480" y="48"/>
                </a:lnTo>
                <a:lnTo>
                  <a:pt x="240" y="96"/>
                </a:lnTo>
                <a:lnTo>
                  <a:pt x="0" y="48"/>
                </a:lnTo>
                <a:close/>
              </a:path>
            </a:pathLst>
          </a:custGeom>
          <a:solidFill>
            <a:srgbClr val="FF3300">
              <a:alpha val="100000"/>
            </a:srgbClr>
          </a:solidFill>
          <a:ln w="9525" cap="flat" cmpd="sng">
            <a:solidFill>
              <a:srgbClr val="FF33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6" name="右箭头 55"/>
          <p:cNvSpPr/>
          <p:nvPr/>
        </p:nvSpPr>
        <p:spPr>
          <a:xfrm>
            <a:off x="728186" y="2023941"/>
            <a:ext cx="628650" cy="571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7" name="文本框 56"/>
          <p:cNvSpPr txBox="1"/>
          <p:nvPr/>
        </p:nvSpPr>
        <p:spPr>
          <a:xfrm>
            <a:off x="329089" y="1810581"/>
            <a:ext cx="438150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G</a:t>
            </a:r>
          </a:p>
        </p:txBody>
      </p:sp>
      <p:sp>
        <p:nvSpPr>
          <p:cNvPr id="58" name="右箭头 57"/>
          <p:cNvSpPr/>
          <p:nvPr/>
        </p:nvSpPr>
        <p:spPr>
          <a:xfrm>
            <a:off x="767239" y="1511496"/>
            <a:ext cx="628650" cy="571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9" name="文本框 58"/>
          <p:cNvSpPr txBox="1"/>
          <p:nvPr/>
        </p:nvSpPr>
        <p:spPr>
          <a:xfrm>
            <a:off x="185738" y="1298136"/>
            <a:ext cx="724853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976438" y="2949295"/>
            <a:ext cx="685324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</a:p>
        </p:txBody>
      </p:sp>
      <p:cxnSp>
        <p:nvCxnSpPr>
          <p:cNvPr id="64" name="直接箭头连接符 63"/>
          <p:cNvCxnSpPr/>
          <p:nvPr/>
        </p:nvCxnSpPr>
        <p:spPr>
          <a:xfrm>
            <a:off x="1703546" y="3166941"/>
            <a:ext cx="0" cy="600075"/>
          </a:xfrm>
          <a:prstGeom prst="straightConnector1">
            <a:avLst/>
          </a:prstGeom>
          <a:ln w="34925" cmpd="sng">
            <a:solidFill>
              <a:srgbClr val="FF0000"/>
            </a:solidFill>
            <a:prstDash val="solid"/>
            <a:headEnd type="arrow" w="sm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3882866" y="2506954"/>
            <a:ext cx="539591" cy="3143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  <a:scene3d>
            <a:camera prst="obliqueTopRight"/>
            <a:lightRig rig="threePt" dir="t"/>
          </a:scene3d>
        </p:spPr>
        <p:txBody>
          <a:bodyPr/>
          <a:lstStyle/>
          <a:p>
            <a:endParaRPr lang="zh-CN" altLang="en-US" sz="1350"/>
          </a:p>
        </p:txBody>
      </p:sp>
      <p:cxnSp>
        <p:nvCxnSpPr>
          <p:cNvPr id="66" name="直接箭头连接符 65"/>
          <p:cNvCxnSpPr/>
          <p:nvPr/>
        </p:nvCxnSpPr>
        <p:spPr>
          <a:xfrm>
            <a:off x="4151948" y="1824011"/>
            <a:ext cx="953" cy="833914"/>
          </a:xfrm>
          <a:prstGeom prst="straightConnector1">
            <a:avLst/>
          </a:prstGeom>
          <a:ln w="34925" cmpd="sng">
            <a:solidFill>
              <a:srgbClr val="FF0000"/>
            </a:solidFill>
            <a:prstDash val="solid"/>
            <a:headEnd type="arrow" w="sm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4251008" y="1632082"/>
            <a:ext cx="685324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277678" y="3462311"/>
            <a:ext cx="438150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G</a:t>
            </a:r>
          </a:p>
        </p:txBody>
      </p:sp>
      <p:cxnSp>
        <p:nvCxnSpPr>
          <p:cNvPr id="70" name="直接箭头连接符 69"/>
          <p:cNvCxnSpPr/>
          <p:nvPr/>
        </p:nvCxnSpPr>
        <p:spPr>
          <a:xfrm flipV="1">
            <a:off x="4150995" y="2257875"/>
            <a:ext cx="0" cy="400050"/>
          </a:xfrm>
          <a:prstGeom prst="straightConnector1">
            <a:avLst/>
          </a:prstGeom>
          <a:ln w="41275" cmpd="sng">
            <a:solidFill>
              <a:srgbClr val="002060"/>
            </a:solidFill>
            <a:prstDash val="solid"/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/>
          <p:nvPr/>
        </p:nvCxnSpPr>
        <p:spPr>
          <a:xfrm flipV="1">
            <a:off x="4150995" y="2657925"/>
            <a:ext cx="953" cy="1250156"/>
          </a:xfrm>
          <a:prstGeom prst="straightConnector1">
            <a:avLst/>
          </a:prstGeom>
          <a:ln w="41275" cmpd="sng">
            <a:solidFill>
              <a:srgbClr val="C00000"/>
            </a:solidFill>
            <a:prstDash val="solid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5417344" y="1583505"/>
            <a:ext cx="2945606" cy="1337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物块在水中保持静止，受力平衡，即</a:t>
            </a:r>
          </a:p>
          <a:p>
            <a:pPr algn="ctr"/>
            <a:r>
              <a:rPr lang="en-US" altLang="zh-CN" sz="27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en-US" altLang="zh-CN" sz="27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7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7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lang="en-US" altLang="zh-CN" sz="27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5254943" y="3360870"/>
            <a:ext cx="3409474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物块在水中所受浮力</a:t>
            </a:r>
          </a:p>
          <a:p>
            <a:pPr algn="ctr"/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7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浮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G-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7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941994" y="468583"/>
            <a:ext cx="3948153" cy="495548"/>
            <a:chOff x="2506978" y="579256"/>
            <a:chExt cx="6246546" cy="495548"/>
          </a:xfrm>
        </p:grpSpPr>
        <p:pic>
          <p:nvPicPr>
            <p:cNvPr id="6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78" y="593791"/>
              <a:ext cx="6036545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矩形 61"/>
            <p:cNvSpPr/>
            <p:nvPr/>
          </p:nvSpPr>
          <p:spPr>
            <a:xfrm>
              <a:off x="2593871" y="579256"/>
              <a:ext cx="61596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浮力的测量</a:t>
              </a:r>
              <a:r>
                <a:rPr lang="en-US" alt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——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称重法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2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52 -0.175093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ldLvl="0" animBg="1"/>
      <p:bldP spid="51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1" grpId="0" bldLvl="0" animBg="1"/>
      <p:bldP spid="65" grpId="0" bldLvl="0" animBg="1"/>
      <p:bldP spid="67" grpId="0" bldLvl="0" animBg="1"/>
      <p:bldP spid="69" grpId="0" bldLvl="0" animBg="1"/>
      <p:bldP spid="74" grpId="0" bldLvl="0" animBg="1"/>
      <p:bldP spid="7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3359468" y="3032257"/>
            <a:ext cx="571500" cy="619125"/>
          </a:xfrm>
          <a:prstGeom prst="rect">
            <a:avLst/>
          </a:prstGeom>
          <a:solidFill>
            <a:srgbClr val="00FF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/>
          <a:lstStyle/>
          <a:p>
            <a:endParaRPr lang="zh-CN" altLang="en-US" sz="1350"/>
          </a:p>
        </p:txBody>
      </p:sp>
      <p:sp>
        <p:nvSpPr>
          <p:cNvPr id="45" name="圆柱形 44"/>
          <p:cNvSpPr/>
          <p:nvPr/>
        </p:nvSpPr>
        <p:spPr>
          <a:xfrm>
            <a:off x="2662714" y="1910689"/>
            <a:ext cx="2114550" cy="2664143"/>
          </a:xfrm>
          <a:prstGeom prst="can">
            <a:avLst>
              <a:gd name="adj" fmla="val 28681"/>
            </a:avLst>
          </a:prstGeom>
          <a:solidFill>
            <a:srgbClr val="00FFFF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6" name="圆柱形 45"/>
          <p:cNvSpPr/>
          <p:nvPr/>
        </p:nvSpPr>
        <p:spPr>
          <a:xfrm>
            <a:off x="2662714" y="1206315"/>
            <a:ext cx="2114550" cy="3368516"/>
          </a:xfrm>
          <a:prstGeom prst="can">
            <a:avLst>
              <a:gd name="adj" fmla="val 2822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4035" name="矩形 44034"/>
          <p:cNvSpPr/>
          <p:nvPr/>
        </p:nvSpPr>
        <p:spPr>
          <a:xfrm>
            <a:off x="241935" y="3006382"/>
            <a:ext cx="2024380" cy="1568450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浮力是由于液体对物体向上和向下的压力差产生的。</a:t>
            </a:r>
          </a:p>
        </p:txBody>
      </p:sp>
      <p:sp>
        <p:nvSpPr>
          <p:cNvPr id="240646" name="直接连接符 240645"/>
          <p:cNvSpPr/>
          <p:nvPr/>
        </p:nvSpPr>
        <p:spPr>
          <a:xfrm flipH="1">
            <a:off x="4802505" y="3509936"/>
            <a:ext cx="500063" cy="95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240648" name="直接箭头连接符 240647"/>
          <p:cNvCxnSpPr/>
          <p:nvPr/>
        </p:nvCxnSpPr>
        <p:spPr>
          <a:xfrm flipH="1">
            <a:off x="5230178" y="2200725"/>
            <a:ext cx="3334" cy="1307306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stealth" w="med" len="lg"/>
            <a:tailEnd type="stealth" w="med" len="lg"/>
          </a:ln>
        </p:spPr>
      </p:cxnSp>
      <p:sp>
        <p:nvSpPr>
          <p:cNvPr id="240649" name="直接连接符 240648"/>
          <p:cNvSpPr/>
          <p:nvPr/>
        </p:nvSpPr>
        <p:spPr>
          <a:xfrm>
            <a:off x="4881086" y="2201677"/>
            <a:ext cx="476" cy="715804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240650" name="文本框 240649"/>
          <p:cNvSpPr txBox="1"/>
          <p:nvPr/>
        </p:nvSpPr>
        <p:spPr>
          <a:xfrm>
            <a:off x="5124926" y="2686976"/>
            <a:ext cx="400050" cy="368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</a:rPr>
              <a:t>h</a:t>
            </a:r>
            <a:r>
              <a:rPr lang="en-US" altLang="zh-CN" b="1" baseline="-2500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en-US" altLang="zh-CN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0651" name="文本框 240650"/>
          <p:cNvSpPr txBox="1"/>
          <p:nvPr/>
        </p:nvSpPr>
        <p:spPr>
          <a:xfrm>
            <a:off x="4777264" y="2369794"/>
            <a:ext cx="452914" cy="36933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</a:rPr>
              <a:t>h</a:t>
            </a:r>
            <a:r>
              <a:rPr lang="en-US" altLang="zh-CN" b="1" baseline="-2500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endParaRPr lang="en-US" altLang="zh-CN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0658" name="直接连接符 240657"/>
          <p:cNvSpPr/>
          <p:nvPr/>
        </p:nvSpPr>
        <p:spPr>
          <a:xfrm>
            <a:off x="4781074" y="2918434"/>
            <a:ext cx="2857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0659" name="直接连接符 240658"/>
          <p:cNvSpPr/>
          <p:nvPr/>
        </p:nvSpPr>
        <p:spPr>
          <a:xfrm>
            <a:off x="4777264" y="2201201"/>
            <a:ext cx="550069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直接连接符 10"/>
          <p:cNvSpPr/>
          <p:nvPr/>
        </p:nvSpPr>
        <p:spPr>
          <a:xfrm flipH="1" flipV="1">
            <a:off x="4059079" y="3510889"/>
            <a:ext cx="743426" cy="953"/>
          </a:xfrm>
          <a:prstGeom prst="line">
            <a:avLst/>
          </a:prstGeom>
          <a:ln w="12700" cap="flat" cmpd="sng">
            <a:solidFill>
              <a:schemeClr val="accent1">
                <a:shade val="50000"/>
              </a:schemeClr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2" name="直接连接符 11"/>
          <p:cNvSpPr/>
          <p:nvPr/>
        </p:nvSpPr>
        <p:spPr>
          <a:xfrm flipH="1" flipV="1">
            <a:off x="4009073" y="2917481"/>
            <a:ext cx="743426" cy="953"/>
          </a:xfrm>
          <a:prstGeom prst="line">
            <a:avLst/>
          </a:prstGeom>
          <a:ln w="12700" cap="flat" cmpd="sng">
            <a:solidFill>
              <a:schemeClr val="accent1">
                <a:shade val="50000"/>
              </a:schemeClr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3" name="直接连接符 12"/>
          <p:cNvSpPr/>
          <p:nvPr/>
        </p:nvSpPr>
        <p:spPr>
          <a:xfrm>
            <a:off x="3147060" y="3099885"/>
            <a:ext cx="216218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" name="直接连接符 15"/>
          <p:cNvSpPr/>
          <p:nvPr/>
        </p:nvSpPr>
        <p:spPr>
          <a:xfrm flipH="1">
            <a:off x="4009073" y="3048926"/>
            <a:ext cx="194310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" name="直接连接符 16"/>
          <p:cNvSpPr/>
          <p:nvPr/>
        </p:nvSpPr>
        <p:spPr>
          <a:xfrm>
            <a:off x="3068955" y="3261810"/>
            <a:ext cx="294323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" name="直接连接符 17"/>
          <p:cNvSpPr/>
          <p:nvPr/>
        </p:nvSpPr>
        <p:spPr>
          <a:xfrm flipH="1">
            <a:off x="4009073" y="3210851"/>
            <a:ext cx="307658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" name="直接连接符 18"/>
          <p:cNvSpPr/>
          <p:nvPr/>
        </p:nvSpPr>
        <p:spPr>
          <a:xfrm>
            <a:off x="3003233" y="3423735"/>
            <a:ext cx="360045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" name="直接连接符 19"/>
          <p:cNvSpPr/>
          <p:nvPr/>
        </p:nvSpPr>
        <p:spPr>
          <a:xfrm flipH="1">
            <a:off x="4009073" y="3372776"/>
            <a:ext cx="378619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" name="直接连接符 20"/>
          <p:cNvSpPr/>
          <p:nvPr/>
        </p:nvSpPr>
        <p:spPr>
          <a:xfrm>
            <a:off x="2949893" y="3585660"/>
            <a:ext cx="413385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" name="直接连接符 21"/>
          <p:cNvSpPr/>
          <p:nvPr/>
        </p:nvSpPr>
        <p:spPr>
          <a:xfrm flipH="1">
            <a:off x="4009073" y="3534701"/>
            <a:ext cx="447675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" name="直接连接符 22"/>
          <p:cNvSpPr/>
          <p:nvPr/>
        </p:nvSpPr>
        <p:spPr>
          <a:xfrm>
            <a:off x="3449479" y="2857474"/>
            <a:ext cx="476" cy="13477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" name="直接连接符 23"/>
          <p:cNvSpPr/>
          <p:nvPr/>
        </p:nvSpPr>
        <p:spPr>
          <a:xfrm flipH="1">
            <a:off x="3557111" y="2857474"/>
            <a:ext cx="476" cy="13477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" name="直接连接符 24"/>
          <p:cNvSpPr/>
          <p:nvPr/>
        </p:nvSpPr>
        <p:spPr>
          <a:xfrm>
            <a:off x="3664744" y="2857474"/>
            <a:ext cx="953" cy="13477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" name="直接连接符 25"/>
          <p:cNvSpPr/>
          <p:nvPr/>
        </p:nvSpPr>
        <p:spPr>
          <a:xfrm>
            <a:off x="3772853" y="2856997"/>
            <a:ext cx="476" cy="13525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" name="直接连接符 26"/>
          <p:cNvSpPr/>
          <p:nvPr/>
        </p:nvSpPr>
        <p:spPr>
          <a:xfrm>
            <a:off x="3881438" y="2857474"/>
            <a:ext cx="476" cy="13477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" name="直接连接符 28"/>
          <p:cNvSpPr/>
          <p:nvPr/>
        </p:nvSpPr>
        <p:spPr>
          <a:xfrm flipV="1">
            <a:off x="3399235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" name="直接连接符 29"/>
          <p:cNvSpPr/>
          <p:nvPr/>
        </p:nvSpPr>
        <p:spPr>
          <a:xfrm flipV="1">
            <a:off x="3527584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" name="直接连接符 30"/>
          <p:cNvSpPr/>
          <p:nvPr/>
        </p:nvSpPr>
        <p:spPr>
          <a:xfrm flipV="1">
            <a:off x="3655219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" name="直接连接符 31"/>
          <p:cNvSpPr/>
          <p:nvPr/>
        </p:nvSpPr>
        <p:spPr>
          <a:xfrm flipV="1">
            <a:off x="3769995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" name="直接连接符 32"/>
          <p:cNvSpPr/>
          <p:nvPr/>
        </p:nvSpPr>
        <p:spPr>
          <a:xfrm flipV="1">
            <a:off x="3895487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" name="直接连接符 33"/>
          <p:cNvSpPr/>
          <p:nvPr/>
        </p:nvSpPr>
        <p:spPr>
          <a:xfrm>
            <a:off x="3665696" y="2669355"/>
            <a:ext cx="476" cy="322898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" name="直接连接符 34"/>
          <p:cNvSpPr/>
          <p:nvPr/>
        </p:nvSpPr>
        <p:spPr>
          <a:xfrm flipV="1">
            <a:off x="3654743" y="3649001"/>
            <a:ext cx="476" cy="761524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" name="文本框 35"/>
          <p:cNvSpPr txBox="1"/>
          <p:nvPr/>
        </p:nvSpPr>
        <p:spPr>
          <a:xfrm>
            <a:off x="3773329" y="2343600"/>
            <a:ext cx="54911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45706" y="4012856"/>
            <a:ext cx="75676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24538" y="690060"/>
            <a:ext cx="3234690" cy="40309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设长方体的底面积为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，高为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h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则：</a:t>
            </a:r>
            <a:endParaRPr lang="zh-CN" altLang="en-US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浮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gh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gh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h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h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)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ghS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gV</a:t>
            </a:r>
            <a:endParaRPr lang="en-US" altLang="zh-CN" sz="2400" b="1" i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4088" y="4214469"/>
            <a:ext cx="850265" cy="50673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</a:t>
            </a:r>
            <a:r>
              <a:rPr lang="zh-CN" altLang="en-US" sz="2700" b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排</a:t>
            </a:r>
          </a:p>
        </p:txBody>
      </p:sp>
      <p:sp>
        <p:nvSpPr>
          <p:cNvPr id="28" name="直接连接符 27"/>
          <p:cNvSpPr/>
          <p:nvPr/>
        </p:nvSpPr>
        <p:spPr>
          <a:xfrm>
            <a:off x="4123849" y="2904146"/>
            <a:ext cx="7620" cy="60721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0" name="文本框 39"/>
          <p:cNvSpPr txBox="1"/>
          <p:nvPr/>
        </p:nvSpPr>
        <p:spPr>
          <a:xfrm>
            <a:off x="4102418" y="3089407"/>
            <a:ext cx="4000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 i="1">
                <a:latin typeface="Times New Roman" panose="02020603050405020304" charset="0"/>
                <a:ea typeface="宋体" panose="02010600030101010101" pitchFamily="2" charset="-122"/>
              </a:rPr>
              <a:t>h</a:t>
            </a:r>
            <a:endParaRPr lang="en-US" altLang="zh-CN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604091" y="434700"/>
            <a:ext cx="3257638" cy="495548"/>
            <a:chOff x="2506978" y="579256"/>
            <a:chExt cx="6246546" cy="495548"/>
          </a:xfrm>
        </p:grpSpPr>
        <p:pic>
          <p:nvPicPr>
            <p:cNvPr id="56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78" y="593791"/>
              <a:ext cx="6036545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7" name="矩形 56"/>
            <p:cNvSpPr/>
            <p:nvPr/>
          </p:nvSpPr>
          <p:spPr>
            <a:xfrm>
              <a:off x="2593871" y="579256"/>
              <a:ext cx="61596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浮力产生的原因</a:t>
              </a:r>
            </a:p>
          </p:txBody>
        </p:sp>
      </p:grpSp>
      <p:pic>
        <p:nvPicPr>
          <p:cNvPr id="512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" y="1158619"/>
            <a:ext cx="2104696" cy="158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071555" y="2410775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3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8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3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8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1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6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 bldLvl="0" animBg="1"/>
      <p:bldP spid="44035" grpId="0" bldLvl="0" animBg="1"/>
      <p:bldP spid="240650" grpId="0" bldLvl="0" animBg="1"/>
      <p:bldP spid="240651" grpId="0" bldLvl="0" animBg="1"/>
      <p:bldP spid="36" grpId="0"/>
      <p:bldP spid="37" grpId="0"/>
      <p:bldP spid="39" grpId="0" bldLvl="0" animBg="1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占位符 47105"/>
          <p:cNvSpPr/>
          <p:nvPr/>
        </p:nvSpPr>
        <p:spPr>
          <a:xfrm>
            <a:off x="443103" y="614908"/>
            <a:ext cx="8385334" cy="113442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注意：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物体下表面没有液体（或与底部密合）时，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浮力。</a:t>
            </a:r>
          </a:p>
        </p:txBody>
      </p:sp>
      <p:sp>
        <p:nvSpPr>
          <p:cNvPr id="47108" name="文本框 47107"/>
          <p:cNvSpPr txBox="1"/>
          <p:nvPr/>
        </p:nvSpPr>
        <p:spPr>
          <a:xfrm>
            <a:off x="975265" y="3944689"/>
            <a:ext cx="3202781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陷在河底泥沙里的船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87"/>
          <a:stretch/>
        </p:blipFill>
        <p:spPr>
          <a:xfrm>
            <a:off x="5042178" y="1451775"/>
            <a:ext cx="3909581" cy="22965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717" y="1369478"/>
            <a:ext cx="3571875" cy="237886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91175" y="4072705"/>
            <a:ext cx="265970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立在河床上的桥墩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2247e68-7f17-42d3-bd93-a13f5fefc2b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1826</Words>
  <Application>Microsoft Office PowerPoint</Application>
  <PresentationFormat>全屏显示(16:9)</PresentationFormat>
  <Paragraphs>211</Paragraphs>
  <Slides>28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《七彩课堂》课件模板（新）</vt:lpstr>
      <vt:lpstr>1_《七彩课堂》课件模板（新）</vt:lpstr>
      <vt:lpstr>自定义设计方案</vt:lpstr>
      <vt:lpstr>Bitmap Image</vt:lpstr>
      <vt:lpstr> 第十章  浮力  第1节  浮力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43</cp:revision>
  <dcterms:created xsi:type="dcterms:W3CDTF">2018-03-01T02:03:00Z</dcterms:created>
  <dcterms:modified xsi:type="dcterms:W3CDTF">2021-03-09T00:20:35Z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2052-11.1.0.8808</vt:lpwstr>
  </property>
  <property fmtid="{D5CDD505-2E9C-101B-9397-08002B2CF9AE}" pid="3" name="KSORubyTemplateID">
    <vt:lpwstr>13</vt:lpwstr>
  </property>
</Properties>
</file>